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Figtree"/>
      <p:regular r:id="rId26"/>
      <p:bold r:id="rId27"/>
      <p:italic r:id="rId28"/>
      <p:boldItalic r:id="rId29"/>
    </p:embeddedFont>
    <p:embeddedFont>
      <p:font typeface="Figtree Black"/>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6F9E14-18AF-4FC6-B571-21435E25AD20}">
  <a:tblStyle styleId="{CE6F9E14-18AF-4FC6-B571-21435E25AD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gtree-regular.fntdata"/><Relationship Id="rId25" Type="http://schemas.openxmlformats.org/officeDocument/2006/relationships/slide" Target="slides/slide20.xml"/><Relationship Id="rId28" Type="http://schemas.openxmlformats.org/officeDocument/2006/relationships/font" Target="fonts/Figtree-italic.fntdata"/><Relationship Id="rId27" Type="http://schemas.openxmlformats.org/officeDocument/2006/relationships/font" Target="fonts/Figtree-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gtree-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gtreeBlack-boldItalic.fntdata"/><Relationship Id="rId30" Type="http://schemas.openxmlformats.org/officeDocument/2006/relationships/font" Target="fonts/FigtreeBlack-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4a9b58c1c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d4a9b58c1c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Personal Introduction</a:t>
            </a:r>
            <a:endParaRPr b="1"/>
          </a:p>
          <a:p>
            <a:pPr indent="0" lvl="0" marL="0" rtl="0" algn="l">
              <a:spcBef>
                <a:spcPts val="0"/>
              </a:spcBef>
              <a:spcAft>
                <a:spcPts val="0"/>
              </a:spcAft>
              <a:buNone/>
            </a:pPr>
            <a:r>
              <a:rPr i="1" lang="en"/>
              <a:t>Hi my name is Justin Pierce and I’m the lead </a:t>
            </a:r>
            <a:r>
              <a:rPr i="1" lang="en"/>
              <a:t>developer</a:t>
            </a:r>
            <a:r>
              <a:rPr i="1" lang="en"/>
              <a:t> of Iron Software speaking to you today from our office here in Chiang Mai, Thailand.</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lang="en"/>
              <a:t>Topic Introduction</a:t>
            </a:r>
            <a:endParaRPr b="1"/>
          </a:p>
          <a:p>
            <a:pPr indent="0" lvl="0" marL="0" rtl="0" algn="l">
              <a:spcBef>
                <a:spcPts val="0"/>
              </a:spcBef>
              <a:spcAft>
                <a:spcPts val="0"/>
              </a:spcAft>
              <a:buNone/>
            </a:pPr>
            <a:r>
              <a:rPr i="1" lang="en"/>
              <a:t>For the next 30 minutes we’ll be discussing how you may go about using C++ libraries within your .NET library or app. We’ll briefly touch on a few basics for those who may not be familiar with C++, and then we’ll dive into how - and why - to utilize C++ libraries in your .NET solution as well as a plethora of common pitfalls you may encounter when calling your C++ methods from C#.</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55b31e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155b31ef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Console Application</a:t>
            </a:r>
            <a:endParaRPr b="1"/>
          </a:p>
          <a:p>
            <a:pPr indent="0" lvl="0" marL="0" rtl="0" algn="l">
              <a:spcBef>
                <a:spcPts val="0"/>
              </a:spcBef>
              <a:spcAft>
                <a:spcPts val="0"/>
              </a:spcAft>
              <a:buNone/>
            </a:pPr>
            <a:r>
              <a:rPr i="1" lang="en"/>
              <a:t>OK, so let’s go back to our console </a:t>
            </a:r>
            <a:r>
              <a:rPr i="1" lang="en"/>
              <a:t>application</a:t>
            </a:r>
            <a:r>
              <a:rPr i="1" lang="en"/>
              <a:t> and change the build configuration to one that uses the module definition file.</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CLICK TO START VIDEO</a:t>
            </a:r>
            <a:endParaRPr b="1" i="1"/>
          </a:p>
          <a:p>
            <a:pPr indent="0" lvl="0" marL="0" rtl="0" algn="l">
              <a:spcBef>
                <a:spcPts val="0"/>
              </a:spcBef>
              <a:spcAft>
                <a:spcPts val="0"/>
              </a:spcAft>
              <a:buNone/>
            </a:pPr>
            <a:r>
              <a:rPr i="1" lang="en"/>
              <a:t>So here’s our console app again; we’re just going to change the build configuration to “Debug”, which will utilize a module definition file to avoid our name mangling issue.</a:t>
            </a:r>
            <a:endParaRPr i="1"/>
          </a:p>
          <a:p>
            <a:pPr indent="0" lvl="0" marL="0" rtl="0" algn="l">
              <a:spcBef>
                <a:spcPts val="0"/>
              </a:spcBef>
              <a:spcAft>
                <a:spcPts val="0"/>
              </a:spcAft>
              <a:buNone/>
            </a:pPr>
            <a:r>
              <a:rPr b="1" i="1" lang="en"/>
              <a:t>WAIT FOR SUCCESSFUL PROGRAM COMPLETION</a:t>
            </a:r>
            <a:endParaRPr b="1" i="1"/>
          </a:p>
          <a:p>
            <a:pPr indent="0" lvl="0" marL="0" rtl="0" algn="l">
              <a:spcBef>
                <a:spcPts val="0"/>
              </a:spcBef>
              <a:spcAft>
                <a:spcPts val="0"/>
              </a:spcAft>
              <a:buNone/>
            </a:pPr>
            <a:r>
              <a:rPr i="1" lang="en"/>
              <a:t>And there you go! All of our interop methods ran successfully, including our method which previously encountered an error due to name mangling.</a:t>
            </a:r>
            <a:endParaRPr i="1"/>
          </a:p>
          <a:p>
            <a:pPr indent="0" lvl="0" marL="0" rtl="0" algn="l">
              <a:spcBef>
                <a:spcPts val="0"/>
              </a:spcBef>
              <a:spcAft>
                <a:spcPts val="0"/>
              </a:spcAft>
              <a:buNone/>
            </a:pPr>
            <a:r>
              <a:rPr b="1" i="1" lang="en"/>
              <a:t>WAIT FOR VIDEO TO END</a:t>
            </a:r>
            <a:endParaRPr b="1"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4a9b58c1c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d4a9b58c1c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Challenges &amp; Pitfalls</a:t>
            </a:r>
            <a:endParaRPr b="1"/>
          </a:p>
          <a:p>
            <a:pPr indent="0" lvl="0" marL="0" rtl="0" algn="l">
              <a:spcBef>
                <a:spcPts val="0"/>
              </a:spcBef>
              <a:spcAft>
                <a:spcPts val="0"/>
              </a:spcAft>
              <a:buNone/>
            </a:pPr>
            <a:r>
              <a:rPr i="1" lang="en"/>
              <a:t>So we’ve already seen one example of some of the challenges we might face when using interop - with our “name mangling” issue - so what are some other things we might face?</a:t>
            </a:r>
            <a:endParaRPr i="1"/>
          </a:p>
          <a:p>
            <a:pPr indent="0" lvl="0" marL="0" rtl="0" algn="l">
              <a:spcBef>
                <a:spcPts val="0"/>
              </a:spcBef>
              <a:spcAft>
                <a:spcPts val="0"/>
              </a:spcAft>
              <a:buNone/>
            </a:pPr>
            <a:r>
              <a:t/>
            </a:r>
            <a:endParaRPr i="1"/>
          </a:p>
          <a:p>
            <a:pPr indent="-298450" lvl="0" marL="457200" rtl="0" algn="l">
              <a:spcBef>
                <a:spcPts val="0"/>
              </a:spcBef>
              <a:spcAft>
                <a:spcPts val="0"/>
              </a:spcAft>
              <a:buSzPts val="1100"/>
              <a:buAutoNum type="arabicPeriod"/>
            </a:pPr>
            <a:r>
              <a:rPr i="1" lang="en"/>
              <a:t>Memory management. Often times you may need to pass complex types across the interop boundary. In these cases, you’ll have to keep track of what objects are allocated in .NET and managed by .NET’s garbage collection, and which objects are allocated in native code and may need to be cleaned-up manually.</a:t>
            </a:r>
            <a:endParaRPr i="1"/>
          </a:p>
          <a:p>
            <a:pPr indent="-298450" lvl="0" marL="457200" rtl="0" algn="l">
              <a:spcBef>
                <a:spcPts val="0"/>
              </a:spcBef>
              <a:spcAft>
                <a:spcPts val="0"/>
              </a:spcAft>
              <a:buSzPts val="1100"/>
              <a:buAutoNum type="arabicPeriod"/>
            </a:pPr>
            <a:r>
              <a:rPr i="1" lang="en"/>
              <a:t>Type marshalling. Real-world use-cases will usually require custom type marshalling to “translate” your objects between a type compatible with C++ and a .NET-compatible type. This can increase the complexity of your code and make debugging more difficult.</a:t>
            </a:r>
            <a:endParaRPr i="1"/>
          </a:p>
          <a:p>
            <a:pPr indent="-298450" lvl="0" marL="457200" rtl="0" algn="l">
              <a:spcBef>
                <a:spcPts val="0"/>
              </a:spcBef>
              <a:spcAft>
                <a:spcPts val="0"/>
              </a:spcAft>
              <a:buSzPts val="1100"/>
              <a:buAutoNum type="arabicPeriod"/>
            </a:pPr>
            <a:r>
              <a:rPr i="1" lang="en"/>
              <a:t>Exception handling. Unhandled native exceptions are not allowed in your interop methods. Thus it is necessary to catch user exceptions in C++ before they reach the interop boundary and instead use a return value to indicate success or failure.</a:t>
            </a:r>
            <a:endParaRPr i="1"/>
          </a:p>
          <a:p>
            <a:pPr indent="-298450" lvl="0" marL="457200" rtl="0" algn="l">
              <a:spcBef>
                <a:spcPts val="0"/>
              </a:spcBef>
              <a:spcAft>
                <a:spcPts val="0"/>
              </a:spcAft>
              <a:buSzPts val="1100"/>
              <a:buAutoNum type="arabicPeriod"/>
            </a:pPr>
            <a:r>
              <a:rPr i="1" lang="en"/>
              <a:t>Operating systems. Since C++ compiles to native machine code, you must compile and deploy a separate native assembly for every unique platform you wish to support (e.g. Windows, MacOs, Android, etc.). This can greatly increase the complexity of your software especially in regards to testing and deployment.</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162ee4f8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162ee4f8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Marshalling Unicode Strings</a:t>
            </a:r>
            <a:endParaRPr b="1"/>
          </a:p>
          <a:p>
            <a:pPr indent="0" lvl="0" marL="0" rtl="0" algn="l">
              <a:spcBef>
                <a:spcPts val="0"/>
              </a:spcBef>
              <a:spcAft>
                <a:spcPts val="0"/>
              </a:spcAft>
              <a:buNone/>
            </a:pPr>
            <a:r>
              <a:rPr i="1" lang="en"/>
              <a:t>Next, let’s look at a couple of different types which require special care when using them as parameters in your interop methods, starting with strings. String encoding </a:t>
            </a:r>
            <a:r>
              <a:rPr i="1" lang="en"/>
              <a:t>is </a:t>
            </a:r>
            <a:r>
              <a:rPr i="1" lang="en"/>
              <a:t>another thing we often take for granted in .NET. When marshalling unicode strings, we must be careful to consider potential platform differences. There are a lot of different strategies for handling unicode strings in interop, and here I will just outline one potential strategy.</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CLICK TO SHOW STEPS</a:t>
            </a:r>
            <a:endParaRPr b="1" i="1"/>
          </a:p>
          <a:p>
            <a:pPr indent="-298450" lvl="0" marL="457200" rtl="0" algn="l">
              <a:spcBef>
                <a:spcPts val="0"/>
              </a:spcBef>
              <a:spcAft>
                <a:spcPts val="0"/>
              </a:spcAft>
              <a:buSzPts val="1100"/>
              <a:buAutoNum type="arabicPeriod"/>
            </a:pPr>
            <a:r>
              <a:rPr i="1" lang="en"/>
              <a:t>First, get the bytes of your string in .NET, encoded as UTF-8</a:t>
            </a:r>
            <a:endParaRPr i="1"/>
          </a:p>
          <a:p>
            <a:pPr indent="-298450" lvl="0" marL="457200" rtl="0" algn="l">
              <a:spcBef>
                <a:spcPts val="0"/>
              </a:spcBef>
              <a:spcAft>
                <a:spcPts val="0"/>
              </a:spcAft>
              <a:buSzPts val="1100"/>
              <a:buAutoNum type="arabicPeriod"/>
            </a:pPr>
            <a:r>
              <a:rPr i="1" lang="en"/>
              <a:t>Pass the byte array as an interop parameter</a:t>
            </a:r>
            <a:endParaRPr i="1"/>
          </a:p>
          <a:p>
            <a:pPr indent="-298450" lvl="0" marL="457200" rtl="0" algn="l">
              <a:spcBef>
                <a:spcPts val="0"/>
              </a:spcBef>
              <a:spcAft>
                <a:spcPts val="0"/>
              </a:spcAft>
              <a:buSzPts val="1100"/>
              <a:buAutoNum type="arabicPeriod"/>
            </a:pPr>
            <a:r>
              <a:rPr i="1" lang="en"/>
              <a:t>Convert to byte array back to platform-dependent wide string in C++ using `std::codecvt`</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162ee4f8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162ee4f8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Marshalling Structures</a:t>
            </a:r>
            <a:endParaRPr b="1"/>
          </a:p>
          <a:p>
            <a:pPr indent="0" lvl="0" marL="0" rtl="0" algn="l">
              <a:spcBef>
                <a:spcPts val="0"/>
              </a:spcBef>
              <a:spcAft>
                <a:spcPts val="0"/>
              </a:spcAft>
              <a:buNone/>
            </a:pPr>
            <a:r>
              <a:rPr i="1" lang="en"/>
              <a:t>Eventually, as the complexity of your program grows you may want to start marshalling more complex types. Using structs in your interop methods will help reduce parameter count, reduce boilerplate code, and promote reusability.</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Some points to </a:t>
            </a:r>
            <a:r>
              <a:rPr i="1" lang="en"/>
              <a:t>remember</a:t>
            </a:r>
            <a:r>
              <a:rPr i="1" lang="en"/>
              <a:t> when marshalling structures:</a:t>
            </a:r>
            <a:endParaRPr i="1"/>
          </a:p>
          <a:p>
            <a:pPr indent="-298450" lvl="0" marL="457200" rtl="0" algn="l">
              <a:spcBef>
                <a:spcPts val="0"/>
              </a:spcBef>
              <a:spcAft>
                <a:spcPts val="0"/>
              </a:spcAft>
              <a:buSzPts val="1100"/>
              <a:buChar char="●"/>
            </a:pPr>
            <a:r>
              <a:rPr i="1" lang="en"/>
              <a:t>Structs can contain arrays, which should be passed as an IntPtr</a:t>
            </a:r>
            <a:endParaRPr i="1"/>
          </a:p>
          <a:p>
            <a:pPr indent="-298450" lvl="0" marL="457200" rtl="0" algn="l">
              <a:spcBef>
                <a:spcPts val="0"/>
              </a:spcBef>
              <a:spcAft>
                <a:spcPts val="0"/>
              </a:spcAft>
              <a:buSzPts val="1100"/>
              <a:buChar char="●"/>
            </a:pPr>
            <a:r>
              <a:rPr i="1" lang="en"/>
              <a:t>Structs can contain other structs, which should also be passed as an IntPtr</a:t>
            </a:r>
            <a:endParaRPr i="1"/>
          </a:p>
          <a:p>
            <a:pPr indent="-298450" lvl="0" marL="457200" rtl="0" algn="l">
              <a:spcBef>
                <a:spcPts val="0"/>
              </a:spcBef>
              <a:spcAft>
                <a:spcPts val="0"/>
              </a:spcAft>
              <a:buSzPts val="1100"/>
              <a:buChar char="●"/>
            </a:pPr>
            <a:r>
              <a:rPr i="1" lang="en"/>
              <a:t>Keeping structs definitions in sync requires vigilant and defensive coding practices</a:t>
            </a:r>
            <a:endParaRPr i="1"/>
          </a:p>
          <a:p>
            <a:pPr indent="-298450" lvl="1" marL="914400" rtl="0" algn="l">
              <a:spcBef>
                <a:spcPts val="0"/>
              </a:spcBef>
              <a:spcAft>
                <a:spcPts val="0"/>
              </a:spcAft>
              <a:buSzPts val="1100"/>
              <a:buChar char="○"/>
            </a:pPr>
            <a:r>
              <a:rPr i="1" lang="en"/>
              <a:t>You can catch layout mismatches using hash codes, version numbers, or struct sizes</a:t>
            </a:r>
            <a:endParaRPr i="1"/>
          </a:p>
          <a:p>
            <a:pPr indent="-298450" lvl="1" marL="914400" rtl="0" algn="l">
              <a:spcBef>
                <a:spcPts val="0"/>
              </a:spcBef>
              <a:spcAft>
                <a:spcPts val="0"/>
              </a:spcAft>
              <a:buSzPts val="1100"/>
              <a:buChar char="○"/>
            </a:pPr>
            <a:r>
              <a:rPr i="1" lang="en"/>
              <a:t>When working in a team, consider implementing processes to guard against layout mismatches, such as assigning a code owner to any files which define struct layouts</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4a9b58c1c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4a9b58c1c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Reflect</a:t>
            </a:r>
            <a:endParaRPr b="1"/>
          </a:p>
          <a:p>
            <a:pPr indent="0" lvl="0" marL="0" rtl="0" algn="l">
              <a:spcBef>
                <a:spcPts val="0"/>
              </a:spcBef>
              <a:spcAft>
                <a:spcPts val="0"/>
              </a:spcAft>
              <a:buNone/>
            </a:pPr>
            <a:r>
              <a:rPr i="1" lang="en"/>
              <a:t>So far we’ve covered how to export methods in C++ so they can be called in .NET, how to call </a:t>
            </a:r>
            <a:r>
              <a:rPr i="1" lang="en"/>
              <a:t>those methods from .NET using either the `DllImport` attribute or the `NativeLibrary` class, and some strategies for marshalling structs and unicode strings. These topics provide the basic building blocks for building a .NET application or library with C++ interop support, but we’re not done yet.</a:t>
            </a:r>
            <a:br>
              <a:rPr i="1" lang="en"/>
            </a:br>
            <a:br>
              <a:rPr i="1" lang="en"/>
            </a:br>
            <a:r>
              <a:rPr i="1" lang="en"/>
              <a:t>Next we’ll cover a few more topics to help you transition your proof-of-concept into product-ready code.</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162ee4f8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162ee4f8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Error Handling</a:t>
            </a:r>
            <a:endParaRPr b="1"/>
          </a:p>
          <a:p>
            <a:pPr indent="0" lvl="0" marL="0" rtl="0" algn="l">
              <a:spcBef>
                <a:spcPts val="0"/>
              </a:spcBef>
              <a:spcAft>
                <a:spcPts val="0"/>
              </a:spcAft>
              <a:buNone/>
            </a:pPr>
            <a:r>
              <a:rPr i="1" lang="en"/>
              <a:t>Unhandled C++ exceptions must not be allowed to reach the interop boundary. Doing so will always result in an `SEHException` which lacks the original exception message.</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CLICK TO SHOW FIRST STEP</a:t>
            </a:r>
            <a:endParaRPr b="1" i="1"/>
          </a:p>
          <a:p>
            <a:pPr indent="0" lvl="0" marL="0" rtl="0" algn="l">
              <a:spcBef>
                <a:spcPts val="0"/>
              </a:spcBef>
              <a:spcAft>
                <a:spcPts val="0"/>
              </a:spcAft>
              <a:buNone/>
            </a:pPr>
            <a:r>
              <a:rPr i="1" lang="en"/>
              <a:t>To </a:t>
            </a:r>
            <a:r>
              <a:rPr i="1" lang="en"/>
              <a:t>remedy</a:t>
            </a:r>
            <a:r>
              <a:rPr i="1" lang="en"/>
              <a:t> this, we can wrap all of our C++ interop methods in try/catch clauses and use return values to indicate success or failure.</a:t>
            </a:r>
            <a:br>
              <a:rPr i="1" lang="en"/>
            </a:br>
            <a:r>
              <a:rPr b="1" i="1" lang="en"/>
              <a:t>CLICK TO SHOW SECOND STEP</a:t>
            </a:r>
            <a:br>
              <a:rPr i="1" lang="en"/>
            </a:br>
            <a:r>
              <a:rPr i="1" lang="en"/>
              <a:t>We can then check these return values in .NET and then throw a more appropriate error message, if necessary.</a:t>
            </a:r>
            <a:endParaRPr i="1"/>
          </a:p>
          <a:p>
            <a:pPr indent="0" lvl="0" marL="0" rtl="0" algn="l">
              <a:spcBef>
                <a:spcPts val="0"/>
              </a:spcBef>
              <a:spcAft>
                <a:spcPts val="0"/>
              </a:spcAft>
              <a:buNone/>
            </a:pPr>
            <a:r>
              <a:rPr b="1" i="1" lang="en"/>
              <a:t>CLICK TO SHOW THIRD STEP</a:t>
            </a:r>
            <a:endParaRPr b="1" i="1"/>
          </a:p>
          <a:p>
            <a:pPr indent="0" lvl="0" marL="0" rtl="0" algn="l">
              <a:spcBef>
                <a:spcPts val="0"/>
              </a:spcBef>
              <a:spcAft>
                <a:spcPts val="0"/>
              </a:spcAft>
              <a:buNone/>
            </a:pPr>
            <a:r>
              <a:rPr i="1" lang="en"/>
              <a:t>If the return value indicates a failure, we could optionally implement a way to retrieve the original exception information via interop, if necessary.</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a:p>
            <a:pPr indent="0" lvl="0" marL="0" rtl="0" algn="l">
              <a:spcBef>
                <a:spcPts val="0"/>
              </a:spcBef>
              <a:spcAft>
                <a:spcPts val="0"/>
              </a:spcAft>
              <a:buNone/>
            </a:pPr>
            <a:r>
              <a:t/>
            </a:r>
            <a:endParaRPr i="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162ee4f8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162ee4f8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Debugging</a:t>
            </a:r>
            <a:endParaRPr b="1"/>
          </a:p>
          <a:p>
            <a:pPr indent="0" lvl="0" marL="0" rtl="0" algn="l">
              <a:spcBef>
                <a:spcPts val="0"/>
              </a:spcBef>
              <a:spcAft>
                <a:spcPts val="0"/>
              </a:spcAft>
              <a:buNone/>
            </a:pPr>
            <a:r>
              <a:rPr i="1" lang="en"/>
              <a:t>In order to reach breakpoints in native code while executing a .NET application, we must enable native code debugging.</a:t>
            </a:r>
            <a:endParaRPr i="1"/>
          </a:p>
          <a:p>
            <a:pPr indent="-298450" lvl="0" marL="457200" rtl="0" algn="l">
              <a:spcBef>
                <a:spcPts val="0"/>
              </a:spcBef>
              <a:spcAft>
                <a:spcPts val="0"/>
              </a:spcAft>
              <a:buSzPts val="1100"/>
              <a:buAutoNum type="arabicPeriod"/>
            </a:pPr>
            <a:r>
              <a:rPr i="1" lang="en"/>
              <a:t>Right click your .NET project in Visual Studio and select </a:t>
            </a:r>
            <a:r>
              <a:rPr b="1" i="1" lang="en"/>
              <a:t>properties</a:t>
            </a:r>
            <a:endParaRPr b="1" i="1"/>
          </a:p>
          <a:p>
            <a:pPr indent="-298450" lvl="0" marL="457200" rtl="0" algn="l">
              <a:spcBef>
                <a:spcPts val="0"/>
              </a:spcBef>
              <a:spcAft>
                <a:spcPts val="0"/>
              </a:spcAft>
              <a:buSzPts val="1100"/>
              <a:buAutoNum type="arabicPeriod"/>
            </a:pPr>
            <a:r>
              <a:rPr i="1" lang="en"/>
              <a:t>Navigate to the </a:t>
            </a:r>
            <a:r>
              <a:rPr b="1" i="1" lang="en"/>
              <a:t>debug</a:t>
            </a:r>
            <a:r>
              <a:rPr i="1" lang="en"/>
              <a:t> tab and select </a:t>
            </a:r>
            <a:r>
              <a:rPr b="1" i="1" lang="en"/>
              <a:t>Open debug launch profiles UI</a:t>
            </a:r>
            <a:endParaRPr b="1" i="1"/>
          </a:p>
          <a:p>
            <a:pPr indent="-298450" lvl="0" marL="457200" rtl="0" algn="l">
              <a:spcBef>
                <a:spcPts val="0"/>
              </a:spcBef>
              <a:spcAft>
                <a:spcPts val="0"/>
              </a:spcAft>
              <a:buSzPts val="1100"/>
              <a:buAutoNum type="arabicPeriod"/>
            </a:pPr>
            <a:r>
              <a:rPr i="1" lang="en"/>
              <a:t>In the launch profiles window, check the box which says </a:t>
            </a:r>
            <a:r>
              <a:rPr b="1" i="1" lang="en"/>
              <a:t>Enable debugging for managed and native code together</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i="1" lang="en"/>
              <a:t>Vwa-la, you can now set breakpoints in C++ and reach them while attached to your .NET process.</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189deee4a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189deee4a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Debugging Native Code in .NET</a:t>
            </a:r>
            <a:endParaRPr b="1"/>
          </a:p>
          <a:p>
            <a:pPr indent="0" lvl="0" marL="0" rtl="0" algn="l">
              <a:spcBef>
                <a:spcPts val="0"/>
              </a:spcBef>
              <a:spcAft>
                <a:spcPts val="0"/>
              </a:spcAft>
              <a:buNone/>
            </a:pPr>
            <a:r>
              <a:rPr i="1" lang="en"/>
              <a:t>Let’s briefly get back into visual studio one more time and see what it might look like to hit a breakpoint in our native code.</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START VIDEO</a:t>
            </a:r>
            <a:endParaRPr b="1" i="1"/>
          </a:p>
          <a:p>
            <a:pPr indent="0" lvl="0" marL="0" rtl="0" algn="l">
              <a:spcBef>
                <a:spcPts val="0"/>
              </a:spcBef>
              <a:spcAft>
                <a:spcPts val="0"/>
              </a:spcAft>
              <a:buNone/>
            </a:pPr>
            <a:r>
              <a:t/>
            </a:r>
            <a:endParaRPr i="1"/>
          </a:p>
          <a:p>
            <a:pPr indent="0" lvl="0" marL="0" rtl="0" algn="l">
              <a:spcBef>
                <a:spcPts val="0"/>
              </a:spcBef>
              <a:spcAft>
                <a:spcPts val="0"/>
              </a:spcAft>
              <a:buNone/>
            </a:pPr>
            <a:r>
              <a:rPr i="1" lang="en"/>
              <a:t>I’m going to navigate to our Interop.cpp file in our C++ project and set a breakpoint in the interop method for concatenating strings…</a:t>
            </a:r>
            <a:br>
              <a:rPr i="1" lang="en"/>
            </a:br>
            <a:br>
              <a:rPr i="1" lang="en"/>
            </a:br>
            <a:r>
              <a:rPr b="1" i="1" lang="en"/>
              <a:t>WAIT FOR BREAKPOINT TO HIT</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i="1" lang="en"/>
              <a:t>And here we are hitting the breakpoint, and we are able to inspect local variables as well as get a stack trace that spans both native and managed code.</a:t>
            </a:r>
            <a:br>
              <a:rPr i="1" lang="en"/>
            </a:br>
            <a:br>
              <a:rPr i="1" lang="en"/>
            </a:br>
            <a:r>
              <a:rPr b="1" i="1" lang="en"/>
              <a:t>WAIT FOR VIDEO TO END</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i="1" lang="en"/>
              <a:t>Note that you may also need to </a:t>
            </a:r>
            <a:r>
              <a:rPr i="1" lang="en"/>
              <a:t>disable optimizations in your C++ project in order to ensure you can inspect local variables.</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162ee4f8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162ee4f8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Using ICustomMarshaller</a:t>
            </a:r>
            <a:endParaRPr b="1"/>
          </a:p>
          <a:p>
            <a:pPr indent="0" lvl="0" marL="0" rtl="0" algn="l">
              <a:spcBef>
                <a:spcPts val="0"/>
              </a:spcBef>
              <a:spcAft>
                <a:spcPts val="0"/>
              </a:spcAft>
              <a:buClr>
                <a:schemeClr val="dk1"/>
              </a:buClr>
              <a:buSzPts val="1100"/>
              <a:buFont typeface="Arial"/>
              <a:buNone/>
            </a:pPr>
            <a:r>
              <a:rPr i="1" lang="en">
                <a:solidFill>
                  <a:schemeClr val="dk1"/>
                </a:solidFill>
              </a:rPr>
              <a:t>You may notice that C#/C++ interoperability requires quite a bit of boilerplate code. Luckily, .NET provides us with `ICustomMarshaller` to help enable marshalling of complex types and reduce boilerplate code.</a:t>
            </a:r>
            <a:endParaRPr i="1">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None/>
            </a:pPr>
            <a:r>
              <a:rPr i="1" lang="en">
                <a:solidFill>
                  <a:schemeClr val="dk1"/>
                </a:solidFill>
              </a:rPr>
              <a:t>Remember the custom struct marshalling we covered earlier? Let’s implement a custom marshaller to help streamline the marriage between our .NET class and the native memory pointer which is passed to native code.</a:t>
            </a:r>
            <a:endParaRPr i="1">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rPr b="1" i="1" lang="en">
                <a:solidFill>
                  <a:schemeClr val="dk1"/>
                </a:solidFill>
              </a:rPr>
              <a:t>CLICK TO SHOW IMAGE</a:t>
            </a:r>
            <a:endParaRPr b="1" i="1">
              <a:solidFill>
                <a:schemeClr val="dk1"/>
              </a:solidFill>
            </a:endParaRPr>
          </a:p>
          <a:p>
            <a:pPr indent="0" lvl="0" marL="0" rtl="0" algn="l">
              <a:spcBef>
                <a:spcPts val="0"/>
              </a:spcBef>
              <a:spcAft>
                <a:spcPts val="0"/>
              </a:spcAft>
              <a:buNone/>
            </a:pPr>
            <a:r>
              <a:t/>
            </a:r>
            <a:endParaRPr b="1" i="1">
              <a:solidFill>
                <a:schemeClr val="dk1"/>
              </a:solidFill>
            </a:endParaRPr>
          </a:p>
          <a:p>
            <a:pPr indent="0" lvl="0" marL="0" rtl="0" algn="l">
              <a:spcBef>
                <a:spcPts val="0"/>
              </a:spcBef>
              <a:spcAft>
                <a:spcPts val="0"/>
              </a:spcAft>
              <a:buNone/>
            </a:pPr>
            <a:r>
              <a:rPr i="1" lang="en">
                <a:solidFill>
                  <a:schemeClr val="dk1"/>
                </a:solidFill>
              </a:rPr>
              <a:t>Let’s briefly cover two of the methods we need to implement from .NET’s ICustomMarshaller interface.</a:t>
            </a:r>
            <a:endParaRPr i="1">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rPr b="1" i="1" lang="en">
                <a:solidFill>
                  <a:schemeClr val="dk1"/>
                </a:solidFill>
              </a:rPr>
              <a:t>CLICK TO SHOW FIRST SECTION</a:t>
            </a:r>
            <a:endParaRPr b="1" i="1">
              <a:solidFill>
                <a:schemeClr val="dk1"/>
              </a:solidFill>
            </a:endParaRPr>
          </a:p>
          <a:p>
            <a:pPr indent="0" lvl="0" marL="0" rtl="0" algn="l">
              <a:spcBef>
                <a:spcPts val="0"/>
              </a:spcBef>
              <a:spcAft>
                <a:spcPts val="0"/>
              </a:spcAft>
              <a:buNone/>
            </a:pPr>
            <a:r>
              <a:t/>
            </a:r>
            <a:endParaRPr b="1" i="1">
              <a:solidFill>
                <a:schemeClr val="dk1"/>
              </a:solidFill>
            </a:endParaRPr>
          </a:p>
          <a:p>
            <a:pPr indent="0" lvl="0" marL="0" rtl="0" algn="l">
              <a:spcBef>
                <a:spcPts val="0"/>
              </a:spcBef>
              <a:spcAft>
                <a:spcPts val="0"/>
              </a:spcAft>
              <a:buNone/>
            </a:pPr>
            <a:r>
              <a:rPr i="1" lang="en">
                <a:solidFill>
                  <a:schemeClr val="dk1"/>
                </a:solidFill>
              </a:rPr>
              <a:t>For the `MarshalManagedToNative` implementation, we need to first copy our class values into a struct, and then retrieve an unmanaged pointer to that struct. Note that we need to be sure to cleanup this pointer when we’re done using it.</a:t>
            </a:r>
            <a:endParaRPr i="1">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rPr b="1" i="1" lang="en">
                <a:solidFill>
                  <a:schemeClr val="dk1"/>
                </a:solidFill>
              </a:rPr>
              <a:t>CLICK TO SHOW SECOND SECTION</a:t>
            </a:r>
            <a:endParaRPr b="1" i="1">
              <a:solidFill>
                <a:schemeClr val="dk1"/>
              </a:solidFill>
            </a:endParaRPr>
          </a:p>
          <a:p>
            <a:pPr indent="0" lvl="0" marL="0" rtl="0" algn="l">
              <a:spcBef>
                <a:spcPts val="0"/>
              </a:spcBef>
              <a:spcAft>
                <a:spcPts val="0"/>
              </a:spcAft>
              <a:buNone/>
            </a:pPr>
            <a:r>
              <a:t/>
            </a:r>
            <a:endParaRPr b="1" i="1">
              <a:solidFill>
                <a:schemeClr val="dk1"/>
              </a:solidFill>
            </a:endParaRPr>
          </a:p>
          <a:p>
            <a:pPr indent="0" lvl="0" marL="0" rtl="0" algn="l">
              <a:spcBef>
                <a:spcPts val="0"/>
              </a:spcBef>
              <a:spcAft>
                <a:spcPts val="0"/>
              </a:spcAft>
              <a:buNone/>
            </a:pPr>
            <a:r>
              <a:rPr i="1" lang="en">
                <a:solidFill>
                  <a:schemeClr val="dk1"/>
                </a:solidFill>
              </a:rPr>
              <a:t>For the `MarshalNativeToManaged` implementation, we need to first “cast” our native pointer to a struct, and then instantiate our class using the values held within the struct.</a:t>
            </a:r>
            <a:br>
              <a:rPr i="1" lang="en">
                <a:solidFill>
                  <a:schemeClr val="dk1"/>
                </a:solidFill>
              </a:rPr>
            </a:br>
            <a:br>
              <a:rPr i="1" lang="en">
                <a:solidFill>
                  <a:schemeClr val="dk1"/>
                </a:solidFill>
              </a:rPr>
            </a:br>
            <a:r>
              <a:rPr i="1" lang="en">
                <a:solidFill>
                  <a:schemeClr val="dk1"/>
                </a:solidFill>
              </a:rPr>
              <a:t>Note that this is pretty rudimentary implementation of a custom marshaller, and you can utilize some other aspects of .NET to make your life easier here. For example, you could use the `IDisposable` interface to help ensure your unmanaged memory gets cleaned-up, and you could utilize interfaces or implement implicit conversions to cast between internal interop structs and your publicly exposed class.</a:t>
            </a:r>
            <a:endParaRPr i="1">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Clr>
                <a:schemeClr val="dk1"/>
              </a:buClr>
              <a:buSzPts val="1100"/>
              <a:buFont typeface="Arial"/>
              <a:buNone/>
            </a:pPr>
            <a:r>
              <a:rPr b="1" i="1" lang="en">
                <a:solidFill>
                  <a:schemeClr val="dk1"/>
                </a:solidFill>
              </a:rPr>
              <a:t>NEXT SLIDE</a:t>
            </a:r>
            <a:endParaRPr b="1" i="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55b31ef8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55b31ef8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Using ICustomMarshaller</a:t>
            </a:r>
            <a:endParaRPr b="1"/>
          </a:p>
          <a:p>
            <a:pPr indent="0" lvl="0" marL="0" rtl="0" algn="l">
              <a:spcBef>
                <a:spcPts val="0"/>
              </a:spcBef>
              <a:spcAft>
                <a:spcPts val="0"/>
              </a:spcAft>
              <a:buNone/>
            </a:pPr>
            <a:r>
              <a:rPr i="1" lang="en"/>
              <a:t>And going back to the interop delegate declarations and invocation…</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CLICK TO SHOW ARROW</a:t>
            </a:r>
            <a:endParaRPr b="1" i="1"/>
          </a:p>
          <a:p>
            <a:pPr indent="0" lvl="0" marL="0" rtl="0" algn="l">
              <a:spcBef>
                <a:spcPts val="0"/>
              </a:spcBef>
              <a:spcAft>
                <a:spcPts val="0"/>
              </a:spcAft>
              <a:buNone/>
            </a:pPr>
            <a:r>
              <a:rPr i="1" lang="en"/>
              <a:t>…we can now see that invoking the interop method using a custom marshaller looks a lot cleaner, as we can just pass our class directly to the interop delegate.</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WAIT A MOMENT</a:t>
            </a:r>
            <a:endParaRPr b="1"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162ee4f8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1162ee4f8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Cases for C#/C++ Interop</a:t>
            </a:r>
            <a:endParaRPr b="1"/>
          </a:p>
          <a:p>
            <a:pPr indent="0" lvl="0" marL="0" rtl="0" algn="l">
              <a:spcBef>
                <a:spcPts val="0"/>
              </a:spcBef>
              <a:spcAft>
                <a:spcPts val="0"/>
              </a:spcAft>
              <a:buNone/>
            </a:pPr>
            <a:r>
              <a:t/>
            </a:r>
            <a:endParaRPr b="1"/>
          </a:p>
          <a:p>
            <a:pPr indent="0" lvl="0" marL="0" rtl="0" algn="l">
              <a:spcBef>
                <a:spcPts val="0"/>
              </a:spcBef>
              <a:spcAft>
                <a:spcPts val="0"/>
              </a:spcAft>
              <a:buNone/>
            </a:pPr>
            <a:r>
              <a:rPr i="1" lang="en"/>
              <a:t>.NET offers a lot of </a:t>
            </a:r>
            <a:r>
              <a:rPr i="1" lang="en"/>
              <a:t>conveniences</a:t>
            </a:r>
            <a:r>
              <a:rPr i="1" lang="en"/>
              <a:t> over C++, including automatic memory management, being platform agnostic since .NET core, and having easy and </a:t>
            </a:r>
            <a:r>
              <a:rPr i="1" lang="en"/>
              <a:t>convenient</a:t>
            </a:r>
            <a:r>
              <a:rPr i="1" lang="en"/>
              <a:t> syntax; including such things as LINQ expressions, interfaces, and more. I think most people would agree that C# presents a lower “barrier of entry” when compared to C++.</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So in </a:t>
            </a:r>
            <a:r>
              <a:rPr i="1" lang="en"/>
              <a:t>what</a:t>
            </a:r>
            <a:r>
              <a:rPr i="1" lang="en"/>
              <a:t> cases might we want to integrate a C++ library into our C# library or application?</a:t>
            </a:r>
            <a:endParaRPr i="1"/>
          </a:p>
          <a:p>
            <a:pPr indent="-298450" lvl="0" marL="457200" rtl="0" algn="l">
              <a:spcBef>
                <a:spcPts val="0"/>
              </a:spcBef>
              <a:spcAft>
                <a:spcPts val="0"/>
              </a:spcAft>
              <a:buSzPts val="1100"/>
              <a:buAutoNum type="arabicPeriod"/>
            </a:pPr>
            <a:r>
              <a:rPr i="1" lang="en"/>
              <a:t>Gain access to the mountain of powerful C++ libraries out there. In some cases, these libraries may only be available in C++, so you’ll have to write your own interop wrapper from scratch. In other cases, there may be C# bindings available but you may find them lacking or out-of-date.</a:t>
            </a:r>
            <a:endParaRPr i="1"/>
          </a:p>
          <a:p>
            <a:pPr indent="0" lvl="0" marL="0" rtl="0" algn="l">
              <a:spcBef>
                <a:spcPts val="0"/>
              </a:spcBef>
              <a:spcAft>
                <a:spcPts val="0"/>
              </a:spcAft>
              <a:buNone/>
            </a:pPr>
            <a:r>
              <a:rPr b="1" i="1" lang="en"/>
              <a:t>CLICK TO SHOW EXAMPLE LIBRARIES</a:t>
            </a:r>
            <a:endParaRPr/>
          </a:p>
          <a:p>
            <a:pPr indent="0" lvl="0" marL="0" rtl="0" algn="l">
              <a:spcBef>
                <a:spcPts val="0"/>
              </a:spcBef>
              <a:spcAft>
                <a:spcPts val="0"/>
              </a:spcAft>
              <a:buNone/>
            </a:pPr>
            <a:r>
              <a:rPr i="1" lang="en"/>
              <a:t>(here you can see some examples of open source C++ libraries you may want to call from C#)</a:t>
            </a:r>
            <a:endParaRPr i="1"/>
          </a:p>
          <a:p>
            <a:pPr indent="-298450" lvl="0" marL="457200" rtl="0" algn="l">
              <a:spcBef>
                <a:spcPts val="0"/>
              </a:spcBef>
              <a:spcAft>
                <a:spcPts val="0"/>
              </a:spcAft>
              <a:buSzPts val="1100"/>
              <a:buAutoNum type="arabicPeriod"/>
            </a:pPr>
            <a:r>
              <a:rPr i="1" lang="en"/>
              <a:t>Another reason why you might want to call C++ methods from C# is for real-time applications, such as robotics. While low-latency applications are possible in .NET, historical precedence tends to favor native code over managed code for hardware interaction.</a:t>
            </a:r>
            <a:endParaRPr i="1"/>
          </a:p>
          <a:p>
            <a:pPr indent="-298450" lvl="0" marL="457200" rtl="0" algn="l">
              <a:spcBef>
                <a:spcPts val="0"/>
              </a:spcBef>
              <a:spcAft>
                <a:spcPts val="0"/>
              </a:spcAft>
              <a:buSzPts val="1100"/>
              <a:buAutoNum type="arabicPeriod"/>
            </a:pPr>
            <a:r>
              <a:rPr i="1" lang="en"/>
              <a:t>Finally, C++ offers low-level computer graphics APIs </a:t>
            </a:r>
            <a:r>
              <a:rPr i="1" lang="en">
                <a:solidFill>
                  <a:schemeClr val="dk1"/>
                </a:solidFill>
              </a:rPr>
              <a:t>such as OpenGL, Vulkan, or DirectX, as well as some low-level APIs specific to</a:t>
            </a:r>
            <a:r>
              <a:rPr i="1" lang="en"/>
              <a:t> your operating system or access to computer graphics interfaces.</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4a9b58c1c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4a9b58c1c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Iron Software</a:t>
            </a:r>
            <a:endParaRPr b="1"/>
          </a:p>
          <a:p>
            <a:pPr indent="0" lvl="0" marL="0" rtl="0" algn="l">
              <a:spcBef>
                <a:spcPts val="0"/>
              </a:spcBef>
              <a:spcAft>
                <a:spcPts val="0"/>
              </a:spcAft>
              <a:buNone/>
            </a:pPr>
            <a:r>
              <a:rPr i="1" lang="en"/>
              <a:t>Alright, today we’ve covered how to implement C++ interop into your .NET application using the `NativeLibrary` class, some considerations when writing your C++ header files, how to marshal strings and structs, and how to bring your app into production using </a:t>
            </a:r>
            <a:r>
              <a:rPr i="1" lang="en"/>
              <a:t>proper error handling and more advanced type marshalling techniques.</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A lot of these details regarding interop are things I’ve learned while iterating on our software as the lead developer of IronPdf over here at Iron Software. There is a public github repository available with all the code we went over, and I’ll go ahead and drop a link to the repo under the youtube video after it goes live.</a:t>
            </a:r>
            <a:br>
              <a:rPr i="1" lang="en"/>
            </a:br>
            <a:br>
              <a:rPr i="1" lang="en"/>
            </a:br>
            <a:r>
              <a:rPr i="1" lang="en"/>
              <a:t>I hope some of you find this helpful, thank you all for you time.</a:t>
            </a:r>
            <a:endParaRPr i="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03611462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03611462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 Header File</a:t>
            </a:r>
            <a:br>
              <a:rPr i="1" lang="en"/>
            </a:br>
            <a:r>
              <a:rPr i="1" lang="en"/>
              <a:t>First, let’s make sure we have some native C++ functions available to call from C#. This will assume some basic knowledge of C++.</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CLICK TO SHOW LIST</a:t>
            </a:r>
            <a:endParaRPr b="1" i="1"/>
          </a:p>
          <a:p>
            <a:pPr indent="0" lvl="0" marL="0" rtl="0" algn="l">
              <a:spcBef>
                <a:spcPts val="0"/>
              </a:spcBef>
              <a:spcAft>
                <a:spcPts val="0"/>
              </a:spcAft>
              <a:buNone/>
            </a:pPr>
            <a:r>
              <a:t/>
            </a:r>
            <a:endParaRPr i="1"/>
          </a:p>
          <a:p>
            <a:pPr indent="-298450" lvl="0" marL="457200" rtl="0" algn="l">
              <a:spcBef>
                <a:spcPts val="0"/>
              </a:spcBef>
              <a:spcAft>
                <a:spcPts val="0"/>
              </a:spcAft>
              <a:buSzPts val="1100"/>
              <a:buAutoNum type="arabicPeriod"/>
            </a:pPr>
            <a:r>
              <a:rPr i="1" lang="en">
                <a:solidFill>
                  <a:schemeClr val="dk1"/>
                </a:solidFill>
              </a:rPr>
              <a:t>Be sure your native assembly has some methods marked for export so that they will be visible from the C# side. This is accomplished with the `dllexport` attribute OR module definition file (.def file)</a:t>
            </a:r>
            <a:endParaRPr i="1">
              <a:solidFill>
                <a:schemeClr val="dk1"/>
              </a:solidFill>
            </a:endParaRPr>
          </a:p>
          <a:p>
            <a:pPr indent="-298450" lvl="0" marL="457200" rtl="0" algn="l">
              <a:spcBef>
                <a:spcPts val="0"/>
              </a:spcBef>
              <a:spcAft>
                <a:spcPts val="0"/>
              </a:spcAft>
              <a:buSzPts val="1100"/>
              <a:buAutoNum type="arabicPeriod"/>
            </a:pPr>
            <a:r>
              <a:rPr i="1" lang="en"/>
              <a:t>Be sure to generate a shared library (e.g. .dll, .so, .dylib) and not a static library (.lib)</a:t>
            </a:r>
            <a:endParaRPr i="1"/>
          </a:p>
          <a:p>
            <a:pPr indent="-298450" lvl="0" marL="457200" rtl="0" algn="l">
              <a:spcBef>
                <a:spcPts val="0"/>
              </a:spcBef>
              <a:spcAft>
                <a:spcPts val="0"/>
              </a:spcAft>
              <a:buSzPts val="1100"/>
              <a:buAutoNum type="arabicPeriod"/>
            </a:pPr>
            <a:r>
              <a:rPr i="1" lang="en"/>
              <a:t>Make a special note of your method signatures - you will need to declare a matching delegate in C#</a:t>
            </a:r>
            <a:endParaRPr i="1"/>
          </a:p>
          <a:p>
            <a:pPr indent="-298450" lvl="0" marL="457200" rtl="0" algn="l">
              <a:spcBef>
                <a:spcPts val="0"/>
              </a:spcBef>
              <a:spcAft>
                <a:spcPts val="0"/>
              </a:spcAft>
              <a:buSzPts val="1100"/>
              <a:buAutoNum type="arabicPeriod"/>
            </a:pPr>
            <a:r>
              <a:rPr i="1" lang="en"/>
              <a:t>Ensure your assembly file is discoverable by your C# library or application. .NET will be loading your native assemblies at </a:t>
            </a:r>
            <a:r>
              <a:rPr b="1" i="1" lang="en"/>
              <a:t>runtime</a:t>
            </a:r>
            <a:r>
              <a:rPr i="1" lang="en"/>
              <a:t>, so we need to be sure to deploy our native assembly along with our .NET application and to place the assembly somewhere it is easily discoverable.</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(And here on the right you can see an example C++ header file which declares a very simple method which we can call from .NET)</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4a9b58c1c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4a9b58c1c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Different Approaches</a:t>
            </a:r>
            <a:endParaRPr b="1"/>
          </a:p>
          <a:p>
            <a:pPr indent="0" lvl="0" marL="0" rtl="0" algn="l">
              <a:spcBef>
                <a:spcPts val="0"/>
              </a:spcBef>
              <a:spcAft>
                <a:spcPts val="0"/>
              </a:spcAft>
              <a:buNone/>
            </a:pPr>
            <a:r>
              <a:rPr i="1" lang="en"/>
              <a:t>OK, so you’ve got your native assembly ready to go. How can we approach interacting with your valuable native methods from within .NET?</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CLICK TO SHOW ARROW</a:t>
            </a:r>
            <a:endParaRPr b="1" i="1"/>
          </a:p>
          <a:p>
            <a:pPr indent="0" lvl="0" marL="0" rtl="0" algn="l">
              <a:spcBef>
                <a:spcPts val="0"/>
              </a:spcBef>
              <a:spcAft>
                <a:spcPts val="0"/>
              </a:spcAft>
              <a:buNone/>
            </a:pPr>
            <a:r>
              <a:t/>
            </a:r>
            <a:endParaRPr i="1"/>
          </a:p>
          <a:p>
            <a:pPr indent="0" lvl="0" marL="0" rtl="0" algn="l">
              <a:spcBef>
                <a:spcPts val="0"/>
              </a:spcBef>
              <a:spcAft>
                <a:spcPts val="0"/>
              </a:spcAft>
              <a:buNone/>
            </a:pPr>
            <a:r>
              <a:rPr b="1" lang="en"/>
              <a:t>P/Invoke</a:t>
            </a:r>
            <a:br>
              <a:rPr b="1" lang="en"/>
            </a:br>
            <a:r>
              <a:rPr i="1" lang="en"/>
              <a:t>“P/Invoke” (or “Platform Invoke”) is the bread-and-butter of C# interoperability with C++. This is a C# technology comprised of some special methods and attributes within the `System` and `System.Runtime.InteropServices` namespaces.</a:t>
            </a:r>
            <a:br>
              <a:rPr i="1" lang="en"/>
            </a:br>
            <a:br>
              <a:rPr i="1" lang="en"/>
            </a:br>
            <a:r>
              <a:rPr i="1" lang="en"/>
              <a:t>To “P/Invoke” our native methods from managed code, we can either use C#’s `DllImport` attribute, or the more flexible `NativeLibrary` class. So let’s take a look at these approaches.</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3611462e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03611462e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Method Signatures</a:t>
            </a:r>
            <a:endParaRPr b="1"/>
          </a:p>
          <a:p>
            <a:pPr indent="0" lvl="0" marL="0" rtl="0" algn="l">
              <a:spcBef>
                <a:spcPts val="0"/>
              </a:spcBef>
              <a:spcAft>
                <a:spcPts val="0"/>
              </a:spcAft>
              <a:buNone/>
            </a:pPr>
            <a:r>
              <a:rPr i="1" lang="en"/>
              <a:t>First off, let’s look at how to use the `DllImport` attribute and some of the options available to us.</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CLICK TO SHOW FIRST EXAMPLE</a:t>
            </a:r>
            <a:endParaRPr b="1" i="1"/>
          </a:p>
          <a:p>
            <a:pPr indent="-298450" lvl="0" marL="457200" rtl="0" algn="l">
              <a:spcBef>
                <a:spcPts val="0"/>
              </a:spcBef>
              <a:spcAft>
                <a:spcPts val="0"/>
              </a:spcAft>
              <a:buSzPts val="1100"/>
              <a:buAutoNum type="arabicPeriod"/>
            </a:pPr>
            <a:r>
              <a:rPr i="1" lang="en"/>
              <a:t>Our first example is a simple addition function. Not too useful in practice, but a good place to start nonetheless. Notice that when you use the `DllImport` attribute, you are limited to specifying the assembly name (and path) at compile time.</a:t>
            </a:r>
            <a:endParaRPr i="1"/>
          </a:p>
          <a:p>
            <a:pPr indent="0" lvl="0" marL="0" rtl="0" algn="l">
              <a:spcBef>
                <a:spcPts val="0"/>
              </a:spcBef>
              <a:spcAft>
                <a:spcPts val="0"/>
              </a:spcAft>
              <a:buNone/>
            </a:pPr>
            <a:r>
              <a:rPr b="1" i="1" lang="en"/>
              <a:t>CLICK TO SHOW SECOND EXAMPLE</a:t>
            </a:r>
            <a:endParaRPr b="1" i="1"/>
          </a:p>
          <a:p>
            <a:pPr indent="-298450" lvl="0" marL="457200" rtl="0" algn="l">
              <a:spcBef>
                <a:spcPts val="0"/>
              </a:spcBef>
              <a:spcAft>
                <a:spcPts val="0"/>
              </a:spcAft>
              <a:buSzPts val="1100"/>
              <a:buAutoNum type="arabicPeriod"/>
            </a:pPr>
            <a:r>
              <a:rPr i="1" lang="en"/>
              <a:t>Our second example demonstrates how to match calling conventions, which can be relevant in specific circumstances; particularly when dealing with multiple platforms.</a:t>
            </a:r>
            <a:endParaRPr i="1"/>
          </a:p>
          <a:p>
            <a:pPr indent="0" lvl="0" marL="0" rtl="0" algn="l">
              <a:spcBef>
                <a:spcPts val="0"/>
              </a:spcBef>
              <a:spcAft>
                <a:spcPts val="0"/>
              </a:spcAft>
              <a:buNone/>
            </a:pPr>
            <a:r>
              <a:rPr b="1" i="1" lang="en"/>
              <a:t>CLICK TO SHOW THIRD EXAMPLE</a:t>
            </a:r>
            <a:endParaRPr b="1" i="1"/>
          </a:p>
          <a:p>
            <a:pPr indent="-298450" lvl="0" marL="457200" rtl="0" algn="l">
              <a:spcBef>
                <a:spcPts val="0"/>
              </a:spcBef>
              <a:spcAft>
                <a:spcPts val="0"/>
              </a:spcAft>
              <a:buSzPts val="1100"/>
              <a:buAutoNum type="arabicPeriod"/>
            </a:pPr>
            <a:r>
              <a:rPr i="1" lang="en"/>
              <a:t>Our third example shows how we might pass some strings and retrieve a result of their concatenation. Note that we can’t just return a string from C++ to C#. (Don’t worry if this looks a bit overwhelming - we’ll make it even more complicated later on.) </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The `DllImport` attribute is still widely used, but now days in .NET core we have a more modern and flexible option available with the ‘NativeLibrary’ class.</a:t>
            </a:r>
            <a:endParaRPr i="1"/>
          </a:p>
          <a:p>
            <a:pPr indent="0" lvl="0" marL="0" rtl="0" algn="l">
              <a:spcBef>
                <a:spcPts val="0"/>
              </a:spcBef>
              <a:spcAft>
                <a:spcPts val="0"/>
              </a:spcAft>
              <a:buNone/>
            </a:pPr>
            <a:r>
              <a:rPr i="1" lang="en"/>
              <a:t>So, before we finally start running some code, let’s go take a quick look at the syntax for the ‘NativeLibrary’ class.</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162ee4f8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162ee4f8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Using the NativeLibrary Class</a:t>
            </a:r>
            <a:endParaRPr b="1"/>
          </a:p>
          <a:p>
            <a:pPr indent="0" lvl="0" marL="0" rtl="0" algn="l">
              <a:spcBef>
                <a:spcPts val="0"/>
              </a:spcBef>
              <a:spcAft>
                <a:spcPts val="0"/>
              </a:spcAft>
              <a:buNone/>
            </a:pPr>
            <a:r>
              <a:rPr i="1" lang="en"/>
              <a:t>So let’s look at the `NativeLibrary` class available in .NET core.</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CLICK TO SHOW FIRST STEP</a:t>
            </a:r>
            <a:endParaRPr b="1" i="1"/>
          </a:p>
          <a:p>
            <a:pPr indent="-298450" lvl="0" marL="457200" rtl="0" algn="l">
              <a:spcBef>
                <a:spcPts val="0"/>
              </a:spcBef>
              <a:spcAft>
                <a:spcPts val="0"/>
              </a:spcAft>
              <a:buSzPts val="1100"/>
              <a:buAutoNum type="arabicPeriod"/>
            </a:pPr>
            <a:r>
              <a:rPr i="1" lang="en"/>
              <a:t>First declare the delegate to match your native method. This is just like we went over in the previous slide, except now we use the `UnmanagedFunctionPointer` attribute.</a:t>
            </a:r>
            <a:endParaRPr i="1"/>
          </a:p>
          <a:p>
            <a:pPr indent="0" lvl="0" marL="0" rtl="0" algn="l">
              <a:spcBef>
                <a:spcPts val="0"/>
              </a:spcBef>
              <a:spcAft>
                <a:spcPts val="0"/>
              </a:spcAft>
              <a:buNone/>
            </a:pPr>
            <a:r>
              <a:rPr b="1" i="1" lang="en"/>
              <a:t>CLICK TO SHOW SECOND STEP</a:t>
            </a:r>
            <a:endParaRPr b="1" i="1"/>
          </a:p>
          <a:p>
            <a:pPr indent="-298450" lvl="0" marL="457200" rtl="0" algn="l">
              <a:spcBef>
                <a:spcPts val="0"/>
              </a:spcBef>
              <a:spcAft>
                <a:spcPts val="0"/>
              </a:spcAft>
              <a:buSzPts val="1100"/>
              <a:buAutoNum type="arabicPeriod"/>
            </a:pPr>
            <a:r>
              <a:rPr i="1" lang="en"/>
              <a:t>Use the static `NativeLibrary` class to load your native assembly. Note how this is a bit more flexible than the `DllImport` attribute as it allows us to resolve the assembly path at runtime.</a:t>
            </a:r>
            <a:endParaRPr i="1"/>
          </a:p>
          <a:p>
            <a:pPr indent="0" lvl="0" marL="0" rtl="0" algn="l">
              <a:spcBef>
                <a:spcPts val="0"/>
              </a:spcBef>
              <a:spcAft>
                <a:spcPts val="0"/>
              </a:spcAft>
              <a:buNone/>
            </a:pPr>
            <a:r>
              <a:rPr b="1" i="1" lang="en"/>
              <a:t>CLICK TO SHOW THIRD STEP</a:t>
            </a:r>
            <a:endParaRPr b="1" i="1"/>
          </a:p>
          <a:p>
            <a:pPr indent="-298450" lvl="0" marL="457200" rtl="0" algn="l">
              <a:spcBef>
                <a:spcPts val="0"/>
              </a:spcBef>
              <a:spcAft>
                <a:spcPts val="0"/>
              </a:spcAft>
              <a:buSzPts val="1100"/>
              <a:buAutoNum type="arabicPeriod"/>
            </a:pPr>
            <a:r>
              <a:rPr i="1" lang="en"/>
              <a:t>Finally, retrieve the native function pointer and cast it to your delegate so you can invoke it elsewhere in your library or application.</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As you can see, this approach requires a bit more “boilerplate” code than the previous approach, but offers greater flexibility. For me, this is the preferred approach and the approach I will be using for the remainder of this presentation.</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162ee4f8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162ee4f8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Console Application</a:t>
            </a:r>
            <a:endParaRPr b="1"/>
          </a:p>
          <a:p>
            <a:pPr indent="0" lvl="0" marL="0" rtl="0" algn="l">
              <a:spcBef>
                <a:spcPts val="0"/>
              </a:spcBef>
              <a:spcAft>
                <a:spcPts val="0"/>
              </a:spcAft>
              <a:buNone/>
            </a:pPr>
            <a:r>
              <a:rPr i="1" lang="en"/>
              <a:t>OK, let’s finally dive to Visual Studio and run some code. We’ll be running a simple .NET 8.0 application which is calling various interop methods which we have defined.</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CLICK TO START VIDEO</a:t>
            </a:r>
            <a:endParaRPr b="1" i="1"/>
          </a:p>
          <a:p>
            <a:pPr indent="0" lvl="0" marL="0" rtl="0" algn="l">
              <a:spcBef>
                <a:spcPts val="0"/>
              </a:spcBef>
              <a:spcAft>
                <a:spcPts val="0"/>
              </a:spcAft>
              <a:buNone/>
            </a:pPr>
            <a:r>
              <a:rPr i="1" lang="en"/>
              <a:t>You can see here our simple interop methods within our console app… and we’re going to go ahead and hit run and see what happens.</a:t>
            </a:r>
            <a:endParaRPr i="1"/>
          </a:p>
          <a:p>
            <a:pPr indent="0" lvl="0" marL="0" rtl="0" algn="l">
              <a:spcBef>
                <a:spcPts val="0"/>
              </a:spcBef>
              <a:spcAft>
                <a:spcPts val="0"/>
              </a:spcAft>
              <a:buNone/>
            </a:pPr>
            <a:r>
              <a:rPr b="1" i="1" lang="en"/>
              <a:t>WAIT FOR EXCEPTION</a:t>
            </a:r>
            <a:endParaRPr b="1" i="1"/>
          </a:p>
          <a:p>
            <a:pPr indent="0" lvl="0" marL="0" rtl="0" algn="l">
              <a:spcBef>
                <a:spcPts val="0"/>
              </a:spcBef>
              <a:spcAft>
                <a:spcPts val="0"/>
              </a:spcAft>
              <a:buNone/>
            </a:pPr>
            <a:r>
              <a:rPr i="1" lang="en"/>
              <a:t>OK, it looks it ran, but we may have encountered an exception of some kind. As you can see, our first few interop methods were executed successfully, but our program threw an error when trying to run one of the last interop methods in our simple console app.</a:t>
            </a:r>
            <a:endParaRPr i="1"/>
          </a:p>
          <a:p>
            <a:pPr indent="0" lvl="0" marL="0" rtl="0" algn="l">
              <a:spcBef>
                <a:spcPts val="0"/>
              </a:spcBef>
              <a:spcAft>
                <a:spcPts val="0"/>
              </a:spcAft>
              <a:buNone/>
            </a:pPr>
            <a:r>
              <a:rPr b="1" i="1" lang="en"/>
              <a:t>WAIT FOR VIDEO TO END</a:t>
            </a:r>
            <a:endParaRPr b="1"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3611462e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3611462e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Making Mistakes is OK</a:t>
            </a:r>
            <a:endParaRPr b="1"/>
          </a:p>
          <a:p>
            <a:pPr indent="0" lvl="0" marL="0" rtl="0" algn="l">
              <a:spcBef>
                <a:spcPts val="0"/>
              </a:spcBef>
              <a:spcAft>
                <a:spcPts val="0"/>
              </a:spcAft>
              <a:buNone/>
            </a:pPr>
            <a:r>
              <a:rPr i="1" lang="en"/>
              <a:t>So, our first few ran successfully, but it looks like we have an exception when trying to invoke ‘MyMangledName’.</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So why can’t we our library loader find this method and what can we learn from this?</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PAUSE A MOMENT, THEN CLICK TO SHOW EXCEPTION MESSAGE</a:t>
            </a:r>
            <a:endParaRPr b="1" i="1"/>
          </a:p>
          <a:p>
            <a:pPr indent="0" lvl="0" marL="0" rtl="0" algn="l">
              <a:spcBef>
                <a:spcPts val="0"/>
              </a:spcBef>
              <a:spcAft>
                <a:spcPts val="0"/>
              </a:spcAft>
              <a:buNone/>
            </a:pPr>
            <a:r>
              <a:t/>
            </a:r>
            <a:endParaRPr i="1"/>
          </a:p>
          <a:p>
            <a:pPr indent="0" lvl="0" marL="0" rtl="0" algn="l">
              <a:spcBef>
                <a:spcPts val="0"/>
              </a:spcBef>
              <a:spcAft>
                <a:spcPts val="0"/>
              </a:spcAft>
              <a:buNone/>
            </a:pPr>
            <a:r>
              <a:rPr i="1" lang="en"/>
              <a:t>Well - as the method name implies - the name has been “mangled” by the compiler. Name mangling is one of the many pitfalls to look out for when implementing C#/C++ interoperability. Luckily, there is an easy fix for this.</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NEXT SLIDE</a:t>
            </a:r>
            <a:endParaRPr b="1" i="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13fab65a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13fab65a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Mangled Method Signature</a:t>
            </a:r>
            <a:endParaRPr b="1"/>
          </a:p>
          <a:p>
            <a:pPr indent="0" lvl="0" marL="0" rtl="0" algn="l">
              <a:spcBef>
                <a:spcPts val="0"/>
              </a:spcBef>
              <a:spcAft>
                <a:spcPts val="0"/>
              </a:spcAft>
              <a:buNone/>
            </a:pPr>
            <a:r>
              <a:t/>
            </a:r>
            <a:endParaRPr b="1"/>
          </a:p>
          <a:p>
            <a:pPr indent="0" lvl="0" marL="0" rtl="0" algn="l">
              <a:spcBef>
                <a:spcPts val="0"/>
              </a:spcBef>
              <a:spcAft>
                <a:spcPts val="0"/>
              </a:spcAft>
              <a:buNone/>
            </a:pPr>
            <a:r>
              <a:rPr i="1" lang="en"/>
              <a:t>Very briefly, exported C++ method names will be “mangled” to allow for method overloading - a feature of C++ which allows for methods to share names but have a different parameters.</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On the screen here you can see the difference between a mangled method name (top), and one that is not mangled (bottom).</a:t>
            </a:r>
            <a:endParaRPr i="1"/>
          </a:p>
          <a:p>
            <a:pPr indent="0" lvl="0" marL="0" rtl="0" algn="l">
              <a:spcBef>
                <a:spcPts val="0"/>
              </a:spcBef>
              <a:spcAft>
                <a:spcPts val="0"/>
              </a:spcAft>
              <a:buNone/>
            </a:pPr>
            <a:r>
              <a:t/>
            </a:r>
            <a:endParaRPr i="1"/>
          </a:p>
          <a:p>
            <a:pPr indent="0" lvl="0" marL="0" rtl="0" algn="l">
              <a:spcBef>
                <a:spcPts val="0"/>
              </a:spcBef>
              <a:spcAft>
                <a:spcPts val="0"/>
              </a:spcAft>
              <a:buNone/>
            </a:pPr>
            <a:r>
              <a:rPr b="1" i="1" lang="en"/>
              <a:t>CLICK TO SHOW FIX</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i="1" lang="en"/>
              <a:t>The reason this method name was mangled is because we </a:t>
            </a:r>
            <a:r>
              <a:rPr i="1" lang="en"/>
              <a:t>declared</a:t>
            </a:r>
            <a:r>
              <a:rPr i="1" lang="en"/>
              <a:t> it outside the scope of our `extern “C”` directive. Declaring the method within the `extern “C”` directive or specifying a module definition file will avoid this issue. For the rest of this presentation, I will compile using the build configuration which includes the module definition file.</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b="1" i="1" lang="en"/>
              <a:t>NEXT SLIDE</a:t>
            </a:r>
            <a:endParaRPr b="1" i="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2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31.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9.png"/><Relationship Id="rId5" Type="http://schemas.openxmlformats.org/officeDocument/2006/relationships/hyperlink" Target="https://github.com/djrecipe/DotNetConf2024CppIntero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9.gif"/><Relationship Id="rId5" Type="http://schemas.openxmlformats.org/officeDocument/2006/relationships/image" Target="../media/image9.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0" y="3767144"/>
            <a:ext cx="9144000" cy="1376363"/>
          </a:xfrm>
          <a:prstGeom prst="rect">
            <a:avLst/>
          </a:prstGeom>
          <a:noFill/>
          <a:ln>
            <a:noFill/>
          </a:ln>
        </p:spPr>
      </p:pic>
      <p:pic>
        <p:nvPicPr>
          <p:cNvPr id="55" name="Google Shape;55;p13"/>
          <p:cNvPicPr preferRelativeResize="0"/>
          <p:nvPr/>
        </p:nvPicPr>
        <p:blipFill>
          <a:blip r:embed="rId5">
            <a:alphaModFix/>
          </a:blip>
          <a:stretch>
            <a:fillRect/>
          </a:stretch>
        </p:blipFill>
        <p:spPr>
          <a:xfrm>
            <a:off x="0" y="0"/>
            <a:ext cx="914400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2"/>
          <p:cNvSpPr txBox="1"/>
          <p:nvPr/>
        </p:nvSpPr>
        <p:spPr>
          <a:xfrm>
            <a:off x="188600" y="169475"/>
            <a:ext cx="705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Our Console Application</a:t>
            </a:r>
            <a:endParaRPr b="1" sz="1800">
              <a:solidFill>
                <a:schemeClr val="lt1"/>
              </a:solidFill>
              <a:latin typeface="Figtree"/>
              <a:ea typeface="Figtree"/>
              <a:cs typeface="Figtree"/>
              <a:sym typeface="Figtre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3"/>
          <p:cNvSpPr txBox="1"/>
          <p:nvPr/>
        </p:nvSpPr>
        <p:spPr>
          <a:xfrm>
            <a:off x="188600" y="169475"/>
            <a:ext cx="373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Challenges &amp; Pitfalls</a:t>
            </a:r>
            <a:endParaRPr b="1" sz="1800">
              <a:solidFill>
                <a:schemeClr val="lt1"/>
              </a:solidFill>
              <a:latin typeface="Figtree"/>
              <a:ea typeface="Figtree"/>
              <a:cs typeface="Figtree"/>
              <a:sym typeface="Figtree"/>
            </a:endParaRPr>
          </a:p>
        </p:txBody>
      </p:sp>
      <p:sp>
        <p:nvSpPr>
          <p:cNvPr id="142" name="Google Shape;142;p23"/>
          <p:cNvSpPr txBox="1"/>
          <p:nvPr/>
        </p:nvSpPr>
        <p:spPr>
          <a:xfrm>
            <a:off x="1992400" y="2121050"/>
            <a:ext cx="148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Figtree Black"/>
                <a:ea typeface="Figtree Black"/>
                <a:cs typeface="Figtree Black"/>
                <a:sym typeface="Figtree Black"/>
              </a:rPr>
              <a:t>Memory</a:t>
            </a:r>
            <a:endParaRPr sz="2200">
              <a:solidFill>
                <a:schemeClr val="lt1"/>
              </a:solidFill>
              <a:latin typeface="Figtree Black"/>
              <a:ea typeface="Figtree Black"/>
              <a:cs typeface="Figtree Black"/>
              <a:sym typeface="Figtree Black"/>
            </a:endParaRPr>
          </a:p>
        </p:txBody>
      </p:sp>
      <p:sp>
        <p:nvSpPr>
          <p:cNvPr id="143" name="Google Shape;143;p23"/>
          <p:cNvSpPr txBox="1"/>
          <p:nvPr/>
        </p:nvSpPr>
        <p:spPr>
          <a:xfrm>
            <a:off x="1992400" y="3733925"/>
            <a:ext cx="1701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Figtree Black"/>
                <a:ea typeface="Figtree Black"/>
                <a:cs typeface="Figtree Black"/>
                <a:sym typeface="Figtree Black"/>
              </a:rPr>
              <a:t>Exception Handling</a:t>
            </a:r>
            <a:endParaRPr sz="2200">
              <a:solidFill>
                <a:schemeClr val="lt1"/>
              </a:solidFill>
              <a:latin typeface="Figtree Black"/>
              <a:ea typeface="Figtree Black"/>
              <a:cs typeface="Figtree Black"/>
              <a:sym typeface="Figtree Black"/>
            </a:endParaRPr>
          </a:p>
        </p:txBody>
      </p:sp>
      <p:sp>
        <p:nvSpPr>
          <p:cNvPr id="144" name="Google Shape;144;p23"/>
          <p:cNvSpPr txBox="1"/>
          <p:nvPr/>
        </p:nvSpPr>
        <p:spPr>
          <a:xfrm>
            <a:off x="4731850" y="1782350"/>
            <a:ext cx="1736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Figtree Black"/>
                <a:ea typeface="Figtree Black"/>
                <a:cs typeface="Figtree Black"/>
                <a:sym typeface="Figtree Black"/>
              </a:rPr>
              <a:t>Type Marshalling</a:t>
            </a:r>
            <a:endParaRPr sz="2200">
              <a:solidFill>
                <a:schemeClr val="lt1"/>
              </a:solidFill>
              <a:latin typeface="Figtree Black"/>
              <a:ea typeface="Figtree Black"/>
              <a:cs typeface="Figtree Black"/>
              <a:sym typeface="Figtree Black"/>
            </a:endParaRPr>
          </a:p>
        </p:txBody>
      </p:sp>
      <p:sp>
        <p:nvSpPr>
          <p:cNvPr id="145" name="Google Shape;145;p23"/>
          <p:cNvSpPr txBox="1"/>
          <p:nvPr/>
        </p:nvSpPr>
        <p:spPr>
          <a:xfrm>
            <a:off x="4731850" y="3733925"/>
            <a:ext cx="1701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Figtree Black"/>
                <a:ea typeface="Figtree Black"/>
                <a:cs typeface="Figtree Black"/>
                <a:sym typeface="Figtree Black"/>
              </a:rPr>
              <a:t>Operating Systems</a:t>
            </a:r>
            <a:endParaRPr sz="2200">
              <a:solidFill>
                <a:schemeClr val="lt1"/>
              </a:solidFill>
              <a:latin typeface="Figtree Black"/>
              <a:ea typeface="Figtree Black"/>
              <a:cs typeface="Figtree Black"/>
              <a:sym typeface="Figtree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4"/>
          <p:cNvSpPr txBox="1"/>
          <p:nvPr/>
        </p:nvSpPr>
        <p:spPr>
          <a:xfrm>
            <a:off x="188600" y="169475"/>
            <a:ext cx="394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Marshalling Unicode Strings</a:t>
            </a:r>
            <a:endParaRPr b="1" sz="1800">
              <a:solidFill>
                <a:schemeClr val="lt1"/>
              </a:solidFill>
              <a:latin typeface="Figtree"/>
              <a:ea typeface="Figtree"/>
              <a:cs typeface="Figtree"/>
              <a:sym typeface="Figtree"/>
            </a:endParaRPr>
          </a:p>
        </p:txBody>
      </p:sp>
      <p:graphicFrame>
        <p:nvGraphicFramePr>
          <p:cNvPr id="151" name="Google Shape;151;p24"/>
          <p:cNvGraphicFramePr/>
          <p:nvPr/>
        </p:nvGraphicFramePr>
        <p:xfrm>
          <a:off x="952500" y="1238250"/>
          <a:ext cx="3000000" cy="3000000"/>
        </p:xfrm>
        <a:graphic>
          <a:graphicData uri="http://schemas.openxmlformats.org/drawingml/2006/table">
            <a:tbl>
              <a:tblPr>
                <a:noFill/>
                <a:tableStyleId>{CE6F9E14-18AF-4FC6-B571-21435E25AD20}</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lt1"/>
                          </a:solidFill>
                        </a:rPr>
                        <a:t>Windows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Unix</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C++ (std::wstring)</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UTF-16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UTF-32</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C#</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UTF-16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UTF-16</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Marshalling</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BSTR struct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BSTR struct</a:t>
                      </a:r>
                      <a:endParaRPr>
                        <a:solidFill>
                          <a:schemeClr val="lt1"/>
                        </a:solidFill>
                      </a:endParaRPr>
                    </a:p>
                  </a:txBody>
                  <a:tcPr marT="91425" marB="91425" marR="91425" marL="91425"/>
                </a:tc>
              </a:tr>
            </a:tbl>
          </a:graphicData>
        </a:graphic>
      </p:graphicFrame>
      <p:sp>
        <p:nvSpPr>
          <p:cNvPr id="152" name="Google Shape;152;p24"/>
          <p:cNvSpPr txBox="1"/>
          <p:nvPr/>
        </p:nvSpPr>
        <p:spPr>
          <a:xfrm>
            <a:off x="952500" y="728300"/>
            <a:ext cx="569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String Encoding (By Platform)</a:t>
            </a:r>
            <a:endParaRPr sz="1800">
              <a:solidFill>
                <a:schemeClr val="lt1"/>
              </a:solidFill>
            </a:endParaRPr>
          </a:p>
        </p:txBody>
      </p:sp>
      <p:sp>
        <p:nvSpPr>
          <p:cNvPr id="153" name="Google Shape;153;p24"/>
          <p:cNvSpPr txBox="1"/>
          <p:nvPr/>
        </p:nvSpPr>
        <p:spPr>
          <a:xfrm>
            <a:off x="952500" y="3079875"/>
            <a:ext cx="569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Potential Strategy to Avoid Encoding Headaches</a:t>
            </a:r>
            <a:endParaRPr sz="1800">
              <a:solidFill>
                <a:schemeClr val="lt1"/>
              </a:solidFill>
            </a:endParaRPr>
          </a:p>
        </p:txBody>
      </p:sp>
      <p:sp>
        <p:nvSpPr>
          <p:cNvPr id="154" name="Google Shape;154;p24"/>
          <p:cNvSpPr txBox="1"/>
          <p:nvPr/>
        </p:nvSpPr>
        <p:spPr>
          <a:xfrm>
            <a:off x="666025" y="3614000"/>
            <a:ext cx="77547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AutoNum type="arabicPeriod"/>
            </a:pPr>
            <a:r>
              <a:rPr lang="en" sz="1800">
                <a:solidFill>
                  <a:schemeClr val="lt1"/>
                </a:solidFill>
              </a:rPr>
              <a:t>Convert string to byte array in .NET, using a UTF-8 encoding</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Pass string to C++ as UTF-8 byte array</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Convert byte array to wide string using `std::wstring_convert`</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5"/>
          <p:cNvSpPr txBox="1"/>
          <p:nvPr/>
        </p:nvSpPr>
        <p:spPr>
          <a:xfrm>
            <a:off x="188600" y="169475"/>
            <a:ext cx="394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Marshalling Structures</a:t>
            </a:r>
            <a:endParaRPr b="1" sz="1800">
              <a:solidFill>
                <a:schemeClr val="lt1"/>
              </a:solidFill>
              <a:latin typeface="Figtree"/>
              <a:ea typeface="Figtree"/>
              <a:cs typeface="Figtree"/>
              <a:sym typeface="Figtree"/>
            </a:endParaRPr>
          </a:p>
        </p:txBody>
      </p:sp>
      <p:pic>
        <p:nvPicPr>
          <p:cNvPr id="160" name="Google Shape;160;p25"/>
          <p:cNvPicPr preferRelativeResize="0"/>
          <p:nvPr/>
        </p:nvPicPr>
        <p:blipFill>
          <a:blip r:embed="rId4">
            <a:alphaModFix/>
          </a:blip>
          <a:stretch>
            <a:fillRect/>
          </a:stretch>
        </p:blipFill>
        <p:spPr>
          <a:xfrm>
            <a:off x="4161325" y="1505650"/>
            <a:ext cx="4152900" cy="2257425"/>
          </a:xfrm>
          <a:prstGeom prst="rect">
            <a:avLst/>
          </a:prstGeom>
          <a:noFill/>
          <a:ln>
            <a:noFill/>
          </a:ln>
        </p:spPr>
      </p:pic>
      <p:pic>
        <p:nvPicPr>
          <p:cNvPr id="161" name="Google Shape;161;p25"/>
          <p:cNvPicPr preferRelativeResize="0"/>
          <p:nvPr/>
        </p:nvPicPr>
        <p:blipFill>
          <a:blip r:embed="rId5">
            <a:alphaModFix/>
          </a:blip>
          <a:stretch>
            <a:fillRect/>
          </a:stretch>
        </p:blipFill>
        <p:spPr>
          <a:xfrm>
            <a:off x="833800" y="1753300"/>
            <a:ext cx="2381250" cy="1762125"/>
          </a:xfrm>
          <a:prstGeom prst="rect">
            <a:avLst/>
          </a:prstGeom>
          <a:noFill/>
          <a:ln>
            <a:noFill/>
          </a:ln>
        </p:spPr>
      </p:pic>
      <p:sp>
        <p:nvSpPr>
          <p:cNvPr id="162" name="Google Shape;162;p25"/>
          <p:cNvSpPr txBox="1"/>
          <p:nvPr/>
        </p:nvSpPr>
        <p:spPr>
          <a:xfrm>
            <a:off x="1564525" y="906700"/>
            <a:ext cx="91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C++</a:t>
            </a:r>
            <a:endParaRPr sz="1800">
              <a:solidFill>
                <a:schemeClr val="lt1"/>
              </a:solidFill>
            </a:endParaRPr>
          </a:p>
        </p:txBody>
      </p:sp>
      <p:sp>
        <p:nvSpPr>
          <p:cNvPr id="163" name="Google Shape;163;p25"/>
          <p:cNvSpPr txBox="1"/>
          <p:nvPr/>
        </p:nvSpPr>
        <p:spPr>
          <a:xfrm>
            <a:off x="5777875" y="906700"/>
            <a:ext cx="91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C#</a:t>
            </a:r>
            <a:endParaRPr sz="1800">
              <a:solidFill>
                <a:schemeClr val="lt1"/>
              </a:solidFill>
            </a:endParaRPr>
          </a:p>
        </p:txBody>
      </p:sp>
      <p:sp>
        <p:nvSpPr>
          <p:cNvPr id="164" name="Google Shape;164;p25"/>
          <p:cNvSpPr txBox="1"/>
          <p:nvPr/>
        </p:nvSpPr>
        <p:spPr>
          <a:xfrm>
            <a:off x="2721750" y="4341950"/>
            <a:ext cx="37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Struct layouts must match exactly!</a:t>
            </a:r>
            <a:endParaRPr sz="1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6"/>
          <p:cNvSpPr txBox="1"/>
          <p:nvPr/>
        </p:nvSpPr>
        <p:spPr>
          <a:xfrm>
            <a:off x="188600" y="169475"/>
            <a:ext cx="394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Celebrate Your Successes</a:t>
            </a:r>
            <a:endParaRPr b="1" sz="1800">
              <a:solidFill>
                <a:schemeClr val="lt1"/>
              </a:solidFill>
              <a:latin typeface="Figtree"/>
              <a:ea typeface="Figtree"/>
              <a:cs typeface="Figtree"/>
              <a:sym typeface="Figtree"/>
            </a:endParaRPr>
          </a:p>
        </p:txBody>
      </p:sp>
      <p:pic>
        <p:nvPicPr>
          <p:cNvPr id="170" name="Google Shape;170;p26"/>
          <p:cNvPicPr preferRelativeResize="0"/>
          <p:nvPr/>
        </p:nvPicPr>
        <p:blipFill>
          <a:blip r:embed="rId4">
            <a:alphaModFix/>
          </a:blip>
          <a:stretch>
            <a:fillRect/>
          </a:stretch>
        </p:blipFill>
        <p:spPr>
          <a:xfrm>
            <a:off x="0" y="3767144"/>
            <a:ext cx="9144000" cy="1376363"/>
          </a:xfrm>
          <a:prstGeom prst="rect">
            <a:avLst/>
          </a:prstGeom>
          <a:noFill/>
          <a:ln>
            <a:noFill/>
          </a:ln>
        </p:spPr>
      </p:pic>
      <p:pic>
        <p:nvPicPr>
          <p:cNvPr id="171" name="Google Shape;171;p26"/>
          <p:cNvPicPr preferRelativeResize="0"/>
          <p:nvPr/>
        </p:nvPicPr>
        <p:blipFill>
          <a:blip r:embed="rId5">
            <a:alphaModFix/>
          </a:blip>
          <a:stretch>
            <a:fillRect/>
          </a:stretch>
        </p:blipFill>
        <p:spPr>
          <a:xfrm>
            <a:off x="2621375" y="1184988"/>
            <a:ext cx="3901225" cy="2925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7"/>
          <p:cNvSpPr txBox="1"/>
          <p:nvPr/>
        </p:nvSpPr>
        <p:spPr>
          <a:xfrm>
            <a:off x="188600" y="169475"/>
            <a:ext cx="594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Error Handling</a:t>
            </a:r>
            <a:endParaRPr b="1" sz="1800">
              <a:solidFill>
                <a:schemeClr val="lt1"/>
              </a:solidFill>
              <a:latin typeface="Figtree"/>
              <a:ea typeface="Figtree"/>
              <a:cs typeface="Figtree"/>
              <a:sym typeface="Figtree"/>
            </a:endParaRPr>
          </a:p>
        </p:txBody>
      </p:sp>
      <p:sp>
        <p:nvSpPr>
          <p:cNvPr id="177" name="Google Shape;177;p27"/>
          <p:cNvSpPr txBox="1"/>
          <p:nvPr/>
        </p:nvSpPr>
        <p:spPr>
          <a:xfrm>
            <a:off x="478075" y="836375"/>
            <a:ext cx="669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Unhandled Native Exceptions Always Throw ‘SEHException’</a:t>
            </a:r>
            <a:endParaRPr sz="1800">
              <a:solidFill>
                <a:schemeClr val="lt1"/>
              </a:solidFill>
            </a:endParaRPr>
          </a:p>
        </p:txBody>
      </p:sp>
      <p:pic>
        <p:nvPicPr>
          <p:cNvPr id="178" name="Google Shape;178;p27"/>
          <p:cNvPicPr preferRelativeResize="0"/>
          <p:nvPr/>
        </p:nvPicPr>
        <p:blipFill rotWithShape="1">
          <a:blip r:embed="rId4">
            <a:alphaModFix/>
          </a:blip>
          <a:srcRect b="72224" l="0" r="0" t="0"/>
          <a:stretch/>
        </p:blipFill>
        <p:spPr>
          <a:xfrm>
            <a:off x="4897750" y="1412513"/>
            <a:ext cx="3723399" cy="661876"/>
          </a:xfrm>
          <a:prstGeom prst="rect">
            <a:avLst/>
          </a:prstGeom>
          <a:noFill/>
          <a:ln>
            <a:noFill/>
          </a:ln>
        </p:spPr>
      </p:pic>
      <p:pic>
        <p:nvPicPr>
          <p:cNvPr id="179" name="Google Shape;179;p27"/>
          <p:cNvPicPr preferRelativeResize="0"/>
          <p:nvPr/>
        </p:nvPicPr>
        <p:blipFill>
          <a:blip r:embed="rId5">
            <a:alphaModFix/>
          </a:blip>
          <a:stretch>
            <a:fillRect/>
          </a:stretch>
        </p:blipFill>
        <p:spPr>
          <a:xfrm>
            <a:off x="478075" y="1453675"/>
            <a:ext cx="3920475" cy="579550"/>
          </a:xfrm>
          <a:prstGeom prst="rect">
            <a:avLst/>
          </a:prstGeom>
          <a:noFill/>
          <a:ln>
            <a:noFill/>
          </a:ln>
        </p:spPr>
      </p:pic>
      <p:cxnSp>
        <p:nvCxnSpPr>
          <p:cNvPr id="180" name="Google Shape;180;p27"/>
          <p:cNvCxnSpPr>
            <a:stCxn id="179" idx="3"/>
            <a:endCxn id="178" idx="1"/>
          </p:cNvCxnSpPr>
          <p:nvPr/>
        </p:nvCxnSpPr>
        <p:spPr>
          <a:xfrm>
            <a:off x="4398550" y="1743450"/>
            <a:ext cx="499200" cy="0"/>
          </a:xfrm>
          <a:prstGeom prst="straightConnector1">
            <a:avLst/>
          </a:prstGeom>
          <a:noFill/>
          <a:ln cap="flat" cmpd="sng" w="9525">
            <a:solidFill>
              <a:schemeClr val="dk2"/>
            </a:solidFill>
            <a:prstDash val="solid"/>
            <a:round/>
            <a:headEnd len="med" w="med" type="none"/>
            <a:tailEnd len="med" w="med" type="triangle"/>
          </a:ln>
        </p:spPr>
      </p:cxnSp>
      <p:pic>
        <p:nvPicPr>
          <p:cNvPr id="181" name="Google Shape;181;p27"/>
          <p:cNvPicPr preferRelativeResize="0"/>
          <p:nvPr/>
        </p:nvPicPr>
        <p:blipFill>
          <a:blip r:embed="rId6">
            <a:alphaModFix/>
          </a:blip>
          <a:stretch>
            <a:fillRect/>
          </a:stretch>
        </p:blipFill>
        <p:spPr>
          <a:xfrm>
            <a:off x="478075" y="2973900"/>
            <a:ext cx="3920474" cy="1899217"/>
          </a:xfrm>
          <a:prstGeom prst="rect">
            <a:avLst/>
          </a:prstGeom>
          <a:noFill/>
          <a:ln>
            <a:noFill/>
          </a:ln>
        </p:spPr>
      </p:pic>
      <p:sp>
        <p:nvSpPr>
          <p:cNvPr id="182" name="Google Shape;182;p27"/>
          <p:cNvSpPr txBox="1"/>
          <p:nvPr/>
        </p:nvSpPr>
        <p:spPr>
          <a:xfrm>
            <a:off x="478075" y="2359800"/>
            <a:ext cx="669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Use Return Values to Indicate an Error</a:t>
            </a:r>
            <a:endParaRPr sz="1800">
              <a:solidFill>
                <a:schemeClr val="lt1"/>
              </a:solidFill>
            </a:endParaRPr>
          </a:p>
        </p:txBody>
      </p:sp>
      <p:sp>
        <p:nvSpPr>
          <p:cNvPr id="183" name="Google Shape;183;p27"/>
          <p:cNvSpPr txBox="1"/>
          <p:nvPr/>
        </p:nvSpPr>
        <p:spPr>
          <a:xfrm>
            <a:off x="2156450" y="2745300"/>
            <a:ext cx="56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C++</a:t>
            </a:r>
            <a:endParaRPr sz="1000">
              <a:solidFill>
                <a:schemeClr val="lt1"/>
              </a:solidFill>
            </a:endParaRPr>
          </a:p>
        </p:txBody>
      </p:sp>
      <p:pic>
        <p:nvPicPr>
          <p:cNvPr id="184" name="Google Shape;184;p27"/>
          <p:cNvPicPr preferRelativeResize="0"/>
          <p:nvPr/>
        </p:nvPicPr>
        <p:blipFill>
          <a:blip r:embed="rId7">
            <a:alphaModFix/>
          </a:blip>
          <a:stretch>
            <a:fillRect/>
          </a:stretch>
        </p:blipFill>
        <p:spPr>
          <a:xfrm>
            <a:off x="4897728" y="2954500"/>
            <a:ext cx="3926123" cy="661875"/>
          </a:xfrm>
          <a:prstGeom prst="rect">
            <a:avLst/>
          </a:prstGeom>
          <a:noFill/>
          <a:ln>
            <a:noFill/>
          </a:ln>
        </p:spPr>
      </p:pic>
      <p:cxnSp>
        <p:nvCxnSpPr>
          <p:cNvPr id="185" name="Google Shape;185;p27"/>
          <p:cNvCxnSpPr>
            <a:endCxn id="184" idx="1"/>
          </p:cNvCxnSpPr>
          <p:nvPr/>
        </p:nvCxnSpPr>
        <p:spPr>
          <a:xfrm>
            <a:off x="4424628" y="3280638"/>
            <a:ext cx="473100" cy="48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27"/>
          <p:cNvSpPr txBox="1"/>
          <p:nvPr/>
        </p:nvSpPr>
        <p:spPr>
          <a:xfrm>
            <a:off x="6477600" y="2745300"/>
            <a:ext cx="56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C#</a:t>
            </a:r>
            <a:endParaRPr sz="1000">
              <a:solidFill>
                <a:schemeClr val="lt1"/>
              </a:solidFill>
            </a:endParaRPr>
          </a:p>
        </p:txBody>
      </p:sp>
      <p:pic>
        <p:nvPicPr>
          <p:cNvPr id="187" name="Google Shape;187;p27"/>
          <p:cNvPicPr preferRelativeResize="0"/>
          <p:nvPr/>
        </p:nvPicPr>
        <p:blipFill>
          <a:blip r:embed="rId8">
            <a:alphaModFix/>
          </a:blip>
          <a:stretch>
            <a:fillRect/>
          </a:stretch>
        </p:blipFill>
        <p:spPr>
          <a:xfrm>
            <a:off x="5322537" y="4055575"/>
            <a:ext cx="3076575" cy="771525"/>
          </a:xfrm>
          <a:prstGeom prst="rect">
            <a:avLst/>
          </a:prstGeom>
          <a:noFill/>
          <a:ln>
            <a:noFill/>
          </a:ln>
        </p:spPr>
      </p:pic>
      <p:cxnSp>
        <p:nvCxnSpPr>
          <p:cNvPr id="188" name="Google Shape;188;p27"/>
          <p:cNvCxnSpPr>
            <a:stCxn id="184" idx="2"/>
            <a:endCxn id="187" idx="0"/>
          </p:cNvCxnSpPr>
          <p:nvPr/>
        </p:nvCxnSpPr>
        <p:spPr>
          <a:xfrm>
            <a:off x="6860789" y="3616375"/>
            <a:ext cx="0" cy="439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8"/>
          <p:cNvSpPr txBox="1"/>
          <p:nvPr/>
        </p:nvSpPr>
        <p:spPr>
          <a:xfrm>
            <a:off x="188600" y="169475"/>
            <a:ext cx="594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Debugging Native Code in .NET</a:t>
            </a:r>
            <a:endParaRPr b="1" sz="1800">
              <a:solidFill>
                <a:schemeClr val="lt1"/>
              </a:solidFill>
              <a:latin typeface="Figtree"/>
              <a:ea typeface="Figtree"/>
              <a:cs typeface="Figtree"/>
              <a:sym typeface="Figtree"/>
            </a:endParaRPr>
          </a:p>
        </p:txBody>
      </p:sp>
      <p:pic>
        <p:nvPicPr>
          <p:cNvPr id="194" name="Google Shape;194;p28"/>
          <p:cNvPicPr preferRelativeResize="0"/>
          <p:nvPr/>
        </p:nvPicPr>
        <p:blipFill>
          <a:blip r:embed="rId4">
            <a:alphaModFix/>
          </a:blip>
          <a:stretch>
            <a:fillRect/>
          </a:stretch>
        </p:blipFill>
        <p:spPr>
          <a:xfrm>
            <a:off x="1580300" y="940425"/>
            <a:ext cx="5983399" cy="39028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29"/>
          <p:cNvSpPr txBox="1"/>
          <p:nvPr/>
        </p:nvSpPr>
        <p:spPr>
          <a:xfrm>
            <a:off x="188600" y="169475"/>
            <a:ext cx="705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Debugging Native Code in .NET</a:t>
            </a:r>
            <a:endParaRPr b="1" sz="1800">
              <a:solidFill>
                <a:schemeClr val="lt1"/>
              </a:solidFill>
              <a:latin typeface="Figtree"/>
              <a:ea typeface="Figtree"/>
              <a:cs typeface="Figtree"/>
              <a:sym typeface="Figtre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0"/>
          <p:cNvSpPr txBox="1"/>
          <p:nvPr/>
        </p:nvSpPr>
        <p:spPr>
          <a:xfrm>
            <a:off x="188600" y="169475"/>
            <a:ext cx="594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Reducing Boilerplate Code Using ICustomMarshaller</a:t>
            </a:r>
            <a:endParaRPr b="1" sz="1800">
              <a:solidFill>
                <a:schemeClr val="lt1"/>
              </a:solidFill>
              <a:latin typeface="Figtree"/>
              <a:ea typeface="Figtree"/>
              <a:cs typeface="Figtree"/>
              <a:sym typeface="Figtree"/>
            </a:endParaRPr>
          </a:p>
        </p:txBody>
      </p:sp>
      <p:pic>
        <p:nvPicPr>
          <p:cNvPr id="205" name="Google Shape;205;p30"/>
          <p:cNvPicPr preferRelativeResize="0"/>
          <p:nvPr/>
        </p:nvPicPr>
        <p:blipFill>
          <a:blip r:embed="rId4">
            <a:alphaModFix/>
          </a:blip>
          <a:stretch>
            <a:fillRect/>
          </a:stretch>
        </p:blipFill>
        <p:spPr>
          <a:xfrm>
            <a:off x="4114800" y="783575"/>
            <a:ext cx="4825097" cy="4207525"/>
          </a:xfrm>
          <a:prstGeom prst="rect">
            <a:avLst/>
          </a:prstGeom>
          <a:noFill/>
          <a:ln>
            <a:noFill/>
          </a:ln>
        </p:spPr>
      </p:pic>
      <p:sp>
        <p:nvSpPr>
          <p:cNvPr id="206" name="Google Shape;206;p30"/>
          <p:cNvSpPr txBox="1"/>
          <p:nvPr/>
        </p:nvSpPr>
        <p:spPr>
          <a:xfrm>
            <a:off x="188600" y="1263775"/>
            <a:ext cx="38130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Copy class values into a struct</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Retrieve unmanaged pointer for struct</a:t>
            </a:r>
            <a:endParaRPr sz="1800">
              <a:solidFill>
                <a:schemeClr val="lt1"/>
              </a:solidFill>
            </a:endParaRPr>
          </a:p>
        </p:txBody>
      </p:sp>
      <p:sp>
        <p:nvSpPr>
          <p:cNvPr id="207" name="Google Shape;207;p30"/>
          <p:cNvSpPr txBox="1"/>
          <p:nvPr/>
        </p:nvSpPr>
        <p:spPr>
          <a:xfrm>
            <a:off x="188600" y="783575"/>
            <a:ext cx="531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MarhsalManagedToNative</a:t>
            </a:r>
            <a:endParaRPr sz="1800">
              <a:solidFill>
                <a:schemeClr val="lt1"/>
              </a:solidFill>
            </a:endParaRPr>
          </a:p>
        </p:txBody>
      </p:sp>
      <p:sp>
        <p:nvSpPr>
          <p:cNvPr id="208" name="Google Shape;208;p30"/>
          <p:cNvSpPr txBox="1"/>
          <p:nvPr/>
        </p:nvSpPr>
        <p:spPr>
          <a:xfrm>
            <a:off x="188600" y="3059875"/>
            <a:ext cx="531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MarshalNativeToManaged</a:t>
            </a:r>
            <a:endParaRPr sz="1800">
              <a:solidFill>
                <a:schemeClr val="lt1"/>
              </a:solidFill>
            </a:endParaRPr>
          </a:p>
        </p:txBody>
      </p:sp>
      <p:sp>
        <p:nvSpPr>
          <p:cNvPr id="209" name="Google Shape;209;p30"/>
          <p:cNvSpPr txBox="1"/>
          <p:nvPr/>
        </p:nvSpPr>
        <p:spPr>
          <a:xfrm>
            <a:off x="301800" y="3556200"/>
            <a:ext cx="38130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Cast unmanaged pointer to struct</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Copy struct values to class</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1"/>
          <p:cNvSpPr txBox="1"/>
          <p:nvPr/>
        </p:nvSpPr>
        <p:spPr>
          <a:xfrm>
            <a:off x="188600" y="169475"/>
            <a:ext cx="594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Reducing Boilerplate Code Using ICustomMarshaller</a:t>
            </a:r>
            <a:endParaRPr b="1" sz="1800">
              <a:solidFill>
                <a:schemeClr val="lt1"/>
              </a:solidFill>
              <a:latin typeface="Figtree"/>
              <a:ea typeface="Figtree"/>
              <a:cs typeface="Figtree"/>
              <a:sym typeface="Figtree"/>
            </a:endParaRPr>
          </a:p>
        </p:txBody>
      </p:sp>
      <p:pic>
        <p:nvPicPr>
          <p:cNvPr id="215" name="Google Shape;215;p31"/>
          <p:cNvPicPr preferRelativeResize="0"/>
          <p:nvPr/>
        </p:nvPicPr>
        <p:blipFill>
          <a:blip r:embed="rId4">
            <a:alphaModFix/>
          </a:blip>
          <a:stretch>
            <a:fillRect/>
          </a:stretch>
        </p:blipFill>
        <p:spPr>
          <a:xfrm>
            <a:off x="500975" y="2969325"/>
            <a:ext cx="6830300" cy="1999100"/>
          </a:xfrm>
          <a:prstGeom prst="rect">
            <a:avLst/>
          </a:prstGeom>
          <a:noFill/>
          <a:ln>
            <a:noFill/>
          </a:ln>
        </p:spPr>
      </p:pic>
      <p:pic>
        <p:nvPicPr>
          <p:cNvPr id="216" name="Google Shape;216;p31"/>
          <p:cNvPicPr preferRelativeResize="0"/>
          <p:nvPr/>
        </p:nvPicPr>
        <p:blipFill>
          <a:blip r:embed="rId5">
            <a:alphaModFix/>
          </a:blip>
          <a:stretch>
            <a:fillRect/>
          </a:stretch>
        </p:blipFill>
        <p:spPr>
          <a:xfrm>
            <a:off x="500975" y="1385975"/>
            <a:ext cx="4694351" cy="976125"/>
          </a:xfrm>
          <a:prstGeom prst="rect">
            <a:avLst/>
          </a:prstGeom>
          <a:noFill/>
          <a:ln>
            <a:noFill/>
          </a:ln>
        </p:spPr>
      </p:pic>
      <p:sp>
        <p:nvSpPr>
          <p:cNvPr id="217" name="Google Shape;217;p31"/>
          <p:cNvSpPr txBox="1"/>
          <p:nvPr/>
        </p:nvSpPr>
        <p:spPr>
          <a:xfrm>
            <a:off x="374800" y="924275"/>
            <a:ext cx="688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Function Delegate</a:t>
            </a:r>
            <a:endParaRPr sz="1800">
              <a:solidFill>
                <a:schemeClr val="lt1"/>
              </a:solidFill>
            </a:endParaRPr>
          </a:p>
        </p:txBody>
      </p:sp>
      <p:sp>
        <p:nvSpPr>
          <p:cNvPr id="218" name="Google Shape;218;p31"/>
          <p:cNvSpPr txBox="1"/>
          <p:nvPr/>
        </p:nvSpPr>
        <p:spPr>
          <a:xfrm>
            <a:off x="404550" y="2517850"/>
            <a:ext cx="667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Simpler Invocation</a:t>
            </a:r>
            <a:endParaRPr sz="1800">
              <a:solidFill>
                <a:schemeClr val="lt1"/>
              </a:solidFill>
            </a:endParaRPr>
          </a:p>
        </p:txBody>
      </p:sp>
      <p:cxnSp>
        <p:nvCxnSpPr>
          <p:cNvPr id="219" name="Google Shape;219;p31"/>
          <p:cNvCxnSpPr/>
          <p:nvPr/>
        </p:nvCxnSpPr>
        <p:spPr>
          <a:xfrm flipH="1">
            <a:off x="2727150" y="4623300"/>
            <a:ext cx="2031600" cy="93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188600" y="169475"/>
            <a:ext cx="394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Use Cases for C#/C++ Interop</a:t>
            </a:r>
            <a:endParaRPr b="1" sz="1800">
              <a:solidFill>
                <a:schemeClr val="lt1"/>
              </a:solidFill>
              <a:latin typeface="Figtree"/>
              <a:ea typeface="Figtree"/>
              <a:cs typeface="Figtree"/>
              <a:sym typeface="Figtree"/>
            </a:endParaRPr>
          </a:p>
        </p:txBody>
      </p:sp>
      <p:sp>
        <p:nvSpPr>
          <p:cNvPr id="61" name="Google Shape;61;p14"/>
          <p:cNvSpPr txBox="1"/>
          <p:nvPr/>
        </p:nvSpPr>
        <p:spPr>
          <a:xfrm>
            <a:off x="452250" y="3325825"/>
            <a:ext cx="3947400" cy="163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Leptonica (image manipulation)</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OpenCV (computer vision)</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OpenGL (computer graphics)</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TensorFlow (machine learning)</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CUDA (parallel processing)</a:t>
            </a:r>
            <a:endParaRPr sz="1800">
              <a:solidFill>
                <a:schemeClr val="lt1"/>
              </a:solidFill>
            </a:endParaRPr>
          </a:p>
        </p:txBody>
      </p:sp>
      <p:sp>
        <p:nvSpPr>
          <p:cNvPr id="62" name="Google Shape;62;p14"/>
          <p:cNvSpPr txBox="1"/>
          <p:nvPr/>
        </p:nvSpPr>
        <p:spPr>
          <a:xfrm>
            <a:off x="452250" y="1193550"/>
            <a:ext cx="82395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Utilizing existing open source C++ libraries which lack </a:t>
            </a:r>
            <a:r>
              <a:rPr lang="en" sz="1800">
                <a:solidFill>
                  <a:schemeClr val="lt1"/>
                </a:solidFill>
              </a:rPr>
              <a:t>C# bin</a:t>
            </a:r>
            <a:r>
              <a:rPr lang="en" sz="1800">
                <a:solidFill>
                  <a:schemeClr val="lt1"/>
                </a:solidFill>
              </a:rPr>
              <a:t>dings</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High-performance real-time applications (e.g. hardware control)</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Computer graphics or low-level operating system calls (OpenGL, etc.)</a:t>
            </a:r>
            <a:endParaRPr sz="1800">
              <a:solidFill>
                <a:schemeClr val="lt1"/>
              </a:solidFill>
            </a:endParaRPr>
          </a:p>
        </p:txBody>
      </p:sp>
      <p:sp>
        <p:nvSpPr>
          <p:cNvPr id="63" name="Google Shape;63;p14"/>
          <p:cNvSpPr txBox="1"/>
          <p:nvPr/>
        </p:nvSpPr>
        <p:spPr>
          <a:xfrm>
            <a:off x="4869850" y="3325825"/>
            <a:ext cx="42798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Proprietary hardware SDKs</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Platform-specific APIs</a:t>
            </a:r>
            <a:endParaRPr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2"/>
          <p:cNvSpPr txBox="1"/>
          <p:nvPr/>
        </p:nvSpPr>
        <p:spPr>
          <a:xfrm>
            <a:off x="188600" y="169475"/>
            <a:ext cx="394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IRONPDF</a:t>
            </a:r>
            <a:endParaRPr b="1" sz="1800">
              <a:solidFill>
                <a:schemeClr val="lt1"/>
              </a:solidFill>
              <a:latin typeface="Figtree"/>
              <a:ea typeface="Figtree"/>
              <a:cs typeface="Figtree"/>
              <a:sym typeface="Figtree"/>
            </a:endParaRPr>
          </a:p>
        </p:txBody>
      </p:sp>
      <p:pic>
        <p:nvPicPr>
          <p:cNvPr id="225" name="Google Shape;225;p32"/>
          <p:cNvPicPr preferRelativeResize="0"/>
          <p:nvPr/>
        </p:nvPicPr>
        <p:blipFill>
          <a:blip r:embed="rId4">
            <a:alphaModFix/>
          </a:blip>
          <a:stretch>
            <a:fillRect/>
          </a:stretch>
        </p:blipFill>
        <p:spPr>
          <a:xfrm>
            <a:off x="0" y="3767144"/>
            <a:ext cx="9144000" cy="1376363"/>
          </a:xfrm>
          <a:prstGeom prst="rect">
            <a:avLst/>
          </a:prstGeom>
          <a:noFill/>
          <a:ln>
            <a:noFill/>
          </a:ln>
        </p:spPr>
      </p:pic>
      <p:sp>
        <p:nvSpPr>
          <p:cNvPr id="226" name="Google Shape;226;p32"/>
          <p:cNvSpPr txBox="1"/>
          <p:nvPr/>
        </p:nvSpPr>
        <p:spPr>
          <a:xfrm>
            <a:off x="5716575" y="1340600"/>
            <a:ext cx="306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Figtree Black"/>
                <a:ea typeface="Figtree Black"/>
                <a:cs typeface="Figtree Black"/>
                <a:sym typeface="Figtree Black"/>
              </a:rPr>
              <a:t>Convert HTML to PDF in .NET 8, 7, 6, Core, &amp; Framework</a:t>
            </a:r>
            <a:endParaRPr sz="1200">
              <a:solidFill>
                <a:schemeClr val="lt1"/>
              </a:solidFill>
              <a:latin typeface="Figtree Black"/>
              <a:ea typeface="Figtree Black"/>
              <a:cs typeface="Figtree Black"/>
              <a:sym typeface="Figtree Black"/>
            </a:endParaRPr>
          </a:p>
        </p:txBody>
      </p:sp>
      <p:sp>
        <p:nvSpPr>
          <p:cNvPr id="227" name="Google Shape;227;p32"/>
          <p:cNvSpPr txBox="1"/>
          <p:nvPr/>
        </p:nvSpPr>
        <p:spPr>
          <a:xfrm>
            <a:off x="5716575" y="1934750"/>
            <a:ext cx="306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Figtree Black"/>
                <a:ea typeface="Figtree Black"/>
                <a:cs typeface="Figtree Black"/>
                <a:sym typeface="Figtree Black"/>
              </a:rPr>
              <a:t>Generate PDFs in C# using HTML, MVC, ASPX, &amp; Images</a:t>
            </a:r>
            <a:endParaRPr sz="1200">
              <a:solidFill>
                <a:schemeClr val="lt1"/>
              </a:solidFill>
              <a:latin typeface="Figtree Black"/>
              <a:ea typeface="Figtree Black"/>
              <a:cs typeface="Figtree Black"/>
              <a:sym typeface="Figtree Black"/>
            </a:endParaRPr>
          </a:p>
        </p:txBody>
      </p:sp>
      <p:sp>
        <p:nvSpPr>
          <p:cNvPr id="228" name="Google Shape;228;p32"/>
          <p:cNvSpPr txBox="1"/>
          <p:nvPr/>
        </p:nvSpPr>
        <p:spPr>
          <a:xfrm>
            <a:off x="5716575" y="2540375"/>
            <a:ext cx="306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Figtree Black"/>
                <a:ea typeface="Figtree Black"/>
                <a:cs typeface="Figtree Black"/>
                <a:sym typeface="Figtree Black"/>
              </a:rPr>
              <a:t>Sign, Edit, and Read PDFs with 50+ Features</a:t>
            </a:r>
            <a:endParaRPr sz="1200">
              <a:solidFill>
                <a:schemeClr val="lt1"/>
              </a:solidFill>
              <a:latin typeface="Figtree Black"/>
              <a:ea typeface="Figtree Black"/>
              <a:cs typeface="Figtree Black"/>
              <a:sym typeface="Figtree Black"/>
            </a:endParaRPr>
          </a:p>
        </p:txBody>
      </p:sp>
      <p:sp>
        <p:nvSpPr>
          <p:cNvPr id="229" name="Google Shape;229;p32"/>
          <p:cNvSpPr txBox="1"/>
          <p:nvPr/>
        </p:nvSpPr>
        <p:spPr>
          <a:xfrm>
            <a:off x="5716575" y="3131150"/>
            <a:ext cx="306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Figtree Black"/>
                <a:ea typeface="Figtree Black"/>
                <a:cs typeface="Figtree Black"/>
                <a:sym typeface="Figtree Black"/>
              </a:rPr>
              <a:t>Install &amp; Deploy in minutes with NuGet</a:t>
            </a:r>
            <a:endParaRPr sz="1200">
              <a:solidFill>
                <a:schemeClr val="lt1"/>
              </a:solidFill>
              <a:latin typeface="Figtree Black"/>
              <a:ea typeface="Figtree Black"/>
              <a:cs typeface="Figtree Black"/>
              <a:sym typeface="Figtree Black"/>
            </a:endParaRPr>
          </a:p>
        </p:txBody>
      </p:sp>
      <p:sp>
        <p:nvSpPr>
          <p:cNvPr id="230" name="Google Shape;230;p32"/>
          <p:cNvSpPr txBox="1"/>
          <p:nvPr/>
        </p:nvSpPr>
        <p:spPr>
          <a:xfrm>
            <a:off x="2103450" y="4450275"/>
            <a:ext cx="493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chemeClr val="hlink"/>
                </a:solidFill>
                <a:hlinkClick r:id="rId5"/>
              </a:rPr>
              <a:t>https://github.com/djrecipe/DotNetConf2024CppInterop</a:t>
            </a:r>
            <a:endParaRPr sz="1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nvSpPr>
        <p:spPr>
          <a:xfrm>
            <a:off x="188600" y="169475"/>
            <a:ext cx="394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Preparing Your Native Code</a:t>
            </a:r>
            <a:endParaRPr b="1" sz="1800">
              <a:solidFill>
                <a:schemeClr val="lt1"/>
              </a:solidFill>
              <a:latin typeface="Figtree"/>
              <a:ea typeface="Figtree"/>
              <a:cs typeface="Figtree"/>
              <a:sym typeface="Figtree"/>
            </a:endParaRPr>
          </a:p>
        </p:txBody>
      </p:sp>
      <p:pic>
        <p:nvPicPr>
          <p:cNvPr id="69" name="Google Shape;69;p15"/>
          <p:cNvPicPr preferRelativeResize="0"/>
          <p:nvPr/>
        </p:nvPicPr>
        <p:blipFill>
          <a:blip r:embed="rId4">
            <a:alphaModFix/>
          </a:blip>
          <a:stretch>
            <a:fillRect/>
          </a:stretch>
        </p:blipFill>
        <p:spPr>
          <a:xfrm>
            <a:off x="0" y="3767144"/>
            <a:ext cx="9144000" cy="1376363"/>
          </a:xfrm>
          <a:prstGeom prst="rect">
            <a:avLst/>
          </a:prstGeom>
          <a:noFill/>
          <a:ln>
            <a:noFill/>
          </a:ln>
        </p:spPr>
      </p:pic>
      <p:sp>
        <p:nvSpPr>
          <p:cNvPr id="70" name="Google Shape;70;p15"/>
          <p:cNvSpPr txBox="1"/>
          <p:nvPr/>
        </p:nvSpPr>
        <p:spPr>
          <a:xfrm>
            <a:off x="402900" y="1127275"/>
            <a:ext cx="39474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Indicate to your compiler which methods you’d like to export</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Generate a shared library</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Make a note of the method signatures in your header file</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Ensure your assembly file is discoverable</a:t>
            </a:r>
            <a:endParaRPr sz="1800">
              <a:solidFill>
                <a:schemeClr val="lt1"/>
              </a:solidFill>
            </a:endParaRPr>
          </a:p>
        </p:txBody>
      </p:sp>
      <p:pic>
        <p:nvPicPr>
          <p:cNvPr id="71" name="Google Shape;71;p15"/>
          <p:cNvPicPr preferRelativeResize="0"/>
          <p:nvPr/>
        </p:nvPicPr>
        <p:blipFill>
          <a:blip r:embed="rId5">
            <a:alphaModFix/>
          </a:blip>
          <a:stretch>
            <a:fillRect/>
          </a:stretch>
        </p:blipFill>
        <p:spPr>
          <a:xfrm>
            <a:off x="4350300" y="1492500"/>
            <a:ext cx="4488901" cy="20423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nvSpPr>
        <p:spPr>
          <a:xfrm>
            <a:off x="1753400" y="1901775"/>
            <a:ext cx="125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Figtree Black"/>
                <a:ea typeface="Figtree Black"/>
                <a:cs typeface="Figtree Black"/>
                <a:sym typeface="Figtree Black"/>
              </a:rPr>
              <a:t>P/Invoke</a:t>
            </a:r>
            <a:endParaRPr sz="2000">
              <a:solidFill>
                <a:schemeClr val="lt1"/>
              </a:solidFill>
              <a:latin typeface="Figtree Black"/>
              <a:ea typeface="Figtree Black"/>
              <a:cs typeface="Figtree Black"/>
              <a:sym typeface="Figtree Black"/>
            </a:endParaRPr>
          </a:p>
        </p:txBody>
      </p:sp>
      <p:sp>
        <p:nvSpPr>
          <p:cNvPr id="77" name="Google Shape;77;p16"/>
          <p:cNvSpPr txBox="1"/>
          <p:nvPr/>
        </p:nvSpPr>
        <p:spPr>
          <a:xfrm>
            <a:off x="4704400" y="1901775"/>
            <a:ext cx="125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Figtree Black"/>
                <a:ea typeface="Figtree Black"/>
                <a:cs typeface="Figtree Black"/>
                <a:sym typeface="Figtree Black"/>
              </a:rPr>
              <a:t>C++/CLI</a:t>
            </a:r>
            <a:endParaRPr sz="2000">
              <a:solidFill>
                <a:schemeClr val="lt1"/>
              </a:solidFill>
              <a:latin typeface="Figtree Black"/>
              <a:ea typeface="Figtree Black"/>
              <a:cs typeface="Figtree Black"/>
              <a:sym typeface="Figtree Black"/>
            </a:endParaRPr>
          </a:p>
        </p:txBody>
      </p:sp>
      <p:sp>
        <p:nvSpPr>
          <p:cNvPr id="78" name="Google Shape;78;p16"/>
          <p:cNvSpPr txBox="1"/>
          <p:nvPr/>
        </p:nvSpPr>
        <p:spPr>
          <a:xfrm>
            <a:off x="3252250" y="2600975"/>
            <a:ext cx="1117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Figtree Black"/>
                <a:ea typeface="Figtree Black"/>
                <a:cs typeface="Figtree Black"/>
                <a:sym typeface="Figtree Black"/>
              </a:rPr>
              <a:t>COM Interop</a:t>
            </a:r>
            <a:endParaRPr sz="2000">
              <a:solidFill>
                <a:schemeClr val="lt1"/>
              </a:solidFill>
              <a:latin typeface="Figtree Black"/>
              <a:ea typeface="Figtree Black"/>
              <a:cs typeface="Figtree Black"/>
              <a:sym typeface="Figtree Black"/>
            </a:endParaRPr>
          </a:p>
        </p:txBody>
      </p:sp>
      <p:sp>
        <p:nvSpPr>
          <p:cNvPr id="79" name="Google Shape;79;p16"/>
          <p:cNvSpPr txBox="1"/>
          <p:nvPr/>
        </p:nvSpPr>
        <p:spPr>
          <a:xfrm>
            <a:off x="6182550" y="2754875"/>
            <a:ext cx="1117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Figtree Black"/>
                <a:ea typeface="Figtree Black"/>
                <a:cs typeface="Figtree Black"/>
                <a:sym typeface="Figtree Black"/>
              </a:rPr>
              <a:t>SWIG</a:t>
            </a:r>
            <a:endParaRPr sz="2000">
              <a:solidFill>
                <a:schemeClr val="lt1"/>
              </a:solidFill>
              <a:latin typeface="Figtree Black"/>
              <a:ea typeface="Figtree Black"/>
              <a:cs typeface="Figtree Black"/>
              <a:sym typeface="Figtree Black"/>
            </a:endParaRPr>
          </a:p>
        </p:txBody>
      </p:sp>
      <p:sp>
        <p:nvSpPr>
          <p:cNvPr id="80" name="Google Shape;80;p16"/>
          <p:cNvSpPr txBox="1"/>
          <p:nvPr/>
        </p:nvSpPr>
        <p:spPr>
          <a:xfrm>
            <a:off x="188600" y="169475"/>
            <a:ext cx="373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Key Techniques</a:t>
            </a:r>
            <a:endParaRPr b="1" sz="1800">
              <a:solidFill>
                <a:schemeClr val="lt1"/>
              </a:solidFill>
              <a:latin typeface="Figtree"/>
              <a:ea typeface="Figtree"/>
              <a:cs typeface="Figtree"/>
              <a:sym typeface="Figtree"/>
            </a:endParaRPr>
          </a:p>
        </p:txBody>
      </p:sp>
      <p:sp>
        <p:nvSpPr>
          <p:cNvPr id="81" name="Google Shape;81;p16"/>
          <p:cNvSpPr txBox="1"/>
          <p:nvPr/>
        </p:nvSpPr>
        <p:spPr>
          <a:xfrm>
            <a:off x="974250" y="4238950"/>
            <a:ext cx="782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Methods and attributes from </a:t>
            </a:r>
            <a:r>
              <a:rPr lang="en" sz="1800">
                <a:solidFill>
                  <a:schemeClr val="lt1"/>
                </a:solidFill>
              </a:rPr>
              <a:t>Syst</a:t>
            </a:r>
            <a:r>
              <a:rPr lang="en" sz="1800">
                <a:solidFill>
                  <a:schemeClr val="lt1"/>
                </a:solidFill>
              </a:rPr>
              <a:t>em.Runtime.InteropServices</a:t>
            </a:r>
            <a:endParaRPr sz="1800">
              <a:solidFill>
                <a:schemeClr val="lt1"/>
              </a:solidFill>
            </a:endParaRPr>
          </a:p>
        </p:txBody>
      </p:sp>
      <p:sp>
        <p:nvSpPr>
          <p:cNvPr id="82" name="Google Shape;82;p16"/>
          <p:cNvSpPr/>
          <p:nvPr/>
        </p:nvSpPr>
        <p:spPr>
          <a:xfrm>
            <a:off x="285050" y="1796325"/>
            <a:ext cx="1117200" cy="7035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7"/>
          <p:cNvSpPr txBox="1"/>
          <p:nvPr/>
        </p:nvSpPr>
        <p:spPr>
          <a:xfrm>
            <a:off x="188600" y="169475"/>
            <a:ext cx="705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Compatible Method Signatures (Using DllImport Attribute)</a:t>
            </a:r>
            <a:endParaRPr b="1" sz="1800">
              <a:solidFill>
                <a:schemeClr val="lt1"/>
              </a:solidFill>
              <a:latin typeface="Figtree"/>
              <a:ea typeface="Figtree"/>
              <a:cs typeface="Figtree"/>
              <a:sym typeface="Figtree"/>
            </a:endParaRPr>
          </a:p>
        </p:txBody>
      </p:sp>
      <p:pic>
        <p:nvPicPr>
          <p:cNvPr id="88" name="Google Shape;88;p17"/>
          <p:cNvPicPr preferRelativeResize="0"/>
          <p:nvPr/>
        </p:nvPicPr>
        <p:blipFill>
          <a:blip r:embed="rId4">
            <a:alphaModFix/>
          </a:blip>
          <a:stretch>
            <a:fillRect/>
          </a:stretch>
        </p:blipFill>
        <p:spPr>
          <a:xfrm>
            <a:off x="458700" y="1587650"/>
            <a:ext cx="3209925" cy="257175"/>
          </a:xfrm>
          <a:prstGeom prst="rect">
            <a:avLst/>
          </a:prstGeom>
          <a:noFill/>
          <a:ln>
            <a:noFill/>
          </a:ln>
        </p:spPr>
      </p:pic>
      <p:sp>
        <p:nvSpPr>
          <p:cNvPr id="89" name="Google Shape;89;p17"/>
          <p:cNvSpPr txBox="1"/>
          <p:nvPr/>
        </p:nvSpPr>
        <p:spPr>
          <a:xfrm>
            <a:off x="458700" y="878575"/>
            <a:ext cx="367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rPr>
              <a:t>C++</a:t>
            </a:r>
            <a:endParaRPr sz="1800">
              <a:solidFill>
                <a:srgbClr val="FFFFFF"/>
              </a:solidFill>
            </a:endParaRPr>
          </a:p>
        </p:txBody>
      </p:sp>
      <p:sp>
        <p:nvSpPr>
          <p:cNvPr id="90" name="Google Shape;90;p17"/>
          <p:cNvSpPr txBox="1"/>
          <p:nvPr/>
        </p:nvSpPr>
        <p:spPr>
          <a:xfrm>
            <a:off x="4386975" y="878575"/>
            <a:ext cx="394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rPr>
              <a:t>C#</a:t>
            </a:r>
            <a:endParaRPr sz="1800">
              <a:solidFill>
                <a:srgbClr val="FFFFFF"/>
              </a:solidFill>
            </a:endParaRPr>
          </a:p>
        </p:txBody>
      </p:sp>
      <p:pic>
        <p:nvPicPr>
          <p:cNvPr id="91" name="Google Shape;91;p17"/>
          <p:cNvPicPr preferRelativeResize="0"/>
          <p:nvPr/>
        </p:nvPicPr>
        <p:blipFill>
          <a:blip r:embed="rId5">
            <a:alphaModFix/>
          </a:blip>
          <a:stretch>
            <a:fillRect/>
          </a:stretch>
        </p:blipFill>
        <p:spPr>
          <a:xfrm>
            <a:off x="4386975" y="1587650"/>
            <a:ext cx="4686375" cy="666000"/>
          </a:xfrm>
          <a:prstGeom prst="rect">
            <a:avLst/>
          </a:prstGeom>
          <a:noFill/>
          <a:ln>
            <a:noFill/>
          </a:ln>
        </p:spPr>
      </p:pic>
      <p:pic>
        <p:nvPicPr>
          <p:cNvPr id="92" name="Google Shape;92;p17"/>
          <p:cNvPicPr preferRelativeResize="0"/>
          <p:nvPr/>
        </p:nvPicPr>
        <p:blipFill>
          <a:blip r:embed="rId6">
            <a:alphaModFix/>
          </a:blip>
          <a:stretch>
            <a:fillRect/>
          </a:stretch>
        </p:blipFill>
        <p:spPr>
          <a:xfrm>
            <a:off x="458700" y="2567862"/>
            <a:ext cx="2990850" cy="476250"/>
          </a:xfrm>
          <a:prstGeom prst="rect">
            <a:avLst/>
          </a:prstGeom>
          <a:noFill/>
          <a:ln>
            <a:noFill/>
          </a:ln>
        </p:spPr>
      </p:pic>
      <p:pic>
        <p:nvPicPr>
          <p:cNvPr id="93" name="Google Shape;93;p17"/>
          <p:cNvPicPr preferRelativeResize="0"/>
          <p:nvPr/>
        </p:nvPicPr>
        <p:blipFill>
          <a:blip r:embed="rId7">
            <a:alphaModFix/>
          </a:blip>
          <a:stretch>
            <a:fillRect/>
          </a:stretch>
        </p:blipFill>
        <p:spPr>
          <a:xfrm>
            <a:off x="4386975" y="2567850"/>
            <a:ext cx="4657678" cy="871838"/>
          </a:xfrm>
          <a:prstGeom prst="rect">
            <a:avLst/>
          </a:prstGeom>
          <a:noFill/>
          <a:ln>
            <a:noFill/>
          </a:ln>
        </p:spPr>
      </p:pic>
      <p:pic>
        <p:nvPicPr>
          <p:cNvPr id="94" name="Google Shape;94;p17"/>
          <p:cNvPicPr preferRelativeResize="0"/>
          <p:nvPr/>
        </p:nvPicPr>
        <p:blipFill>
          <a:blip r:embed="rId8">
            <a:alphaModFix/>
          </a:blip>
          <a:stretch>
            <a:fillRect/>
          </a:stretch>
        </p:blipFill>
        <p:spPr>
          <a:xfrm>
            <a:off x="458697" y="3871900"/>
            <a:ext cx="3629150" cy="598625"/>
          </a:xfrm>
          <a:prstGeom prst="rect">
            <a:avLst/>
          </a:prstGeom>
          <a:noFill/>
          <a:ln>
            <a:noFill/>
          </a:ln>
        </p:spPr>
      </p:pic>
      <p:pic>
        <p:nvPicPr>
          <p:cNvPr id="95" name="Google Shape;95;p17"/>
          <p:cNvPicPr preferRelativeResize="0"/>
          <p:nvPr/>
        </p:nvPicPr>
        <p:blipFill>
          <a:blip r:embed="rId9">
            <a:alphaModFix/>
          </a:blip>
          <a:stretch>
            <a:fillRect/>
          </a:stretch>
        </p:blipFill>
        <p:spPr>
          <a:xfrm>
            <a:off x="4386975" y="3871900"/>
            <a:ext cx="4469075" cy="121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nvSpPr>
        <p:spPr>
          <a:xfrm>
            <a:off x="188600" y="169475"/>
            <a:ext cx="705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Using the NativeLibrary Class</a:t>
            </a:r>
            <a:endParaRPr b="1" sz="1800">
              <a:solidFill>
                <a:schemeClr val="lt1"/>
              </a:solidFill>
              <a:latin typeface="Figtree"/>
              <a:ea typeface="Figtree"/>
              <a:cs typeface="Figtree"/>
              <a:sym typeface="Figtree"/>
            </a:endParaRPr>
          </a:p>
        </p:txBody>
      </p:sp>
      <p:pic>
        <p:nvPicPr>
          <p:cNvPr id="101" name="Google Shape;101;p18"/>
          <p:cNvPicPr preferRelativeResize="0"/>
          <p:nvPr/>
        </p:nvPicPr>
        <p:blipFill>
          <a:blip r:embed="rId4">
            <a:alphaModFix/>
          </a:blip>
          <a:stretch>
            <a:fillRect/>
          </a:stretch>
        </p:blipFill>
        <p:spPr>
          <a:xfrm>
            <a:off x="2987925" y="1114000"/>
            <a:ext cx="5581650" cy="495300"/>
          </a:xfrm>
          <a:prstGeom prst="rect">
            <a:avLst/>
          </a:prstGeom>
          <a:noFill/>
          <a:ln>
            <a:noFill/>
          </a:ln>
        </p:spPr>
      </p:pic>
      <p:pic>
        <p:nvPicPr>
          <p:cNvPr id="102" name="Google Shape;102;p18"/>
          <p:cNvPicPr preferRelativeResize="0"/>
          <p:nvPr/>
        </p:nvPicPr>
        <p:blipFill>
          <a:blip r:embed="rId5">
            <a:alphaModFix/>
          </a:blip>
          <a:stretch>
            <a:fillRect/>
          </a:stretch>
        </p:blipFill>
        <p:spPr>
          <a:xfrm>
            <a:off x="2987925" y="2189625"/>
            <a:ext cx="4638675" cy="266700"/>
          </a:xfrm>
          <a:prstGeom prst="rect">
            <a:avLst/>
          </a:prstGeom>
          <a:noFill/>
          <a:ln>
            <a:noFill/>
          </a:ln>
        </p:spPr>
      </p:pic>
      <p:sp>
        <p:nvSpPr>
          <p:cNvPr id="103" name="Google Shape;103;p18"/>
          <p:cNvSpPr txBox="1"/>
          <p:nvPr/>
        </p:nvSpPr>
        <p:spPr>
          <a:xfrm>
            <a:off x="188600" y="1130800"/>
            <a:ext cx="260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Declare the Delegate</a:t>
            </a:r>
            <a:endParaRPr sz="1800">
              <a:solidFill>
                <a:schemeClr val="lt1"/>
              </a:solidFill>
            </a:endParaRPr>
          </a:p>
        </p:txBody>
      </p:sp>
      <p:sp>
        <p:nvSpPr>
          <p:cNvPr id="104" name="Google Shape;104;p18"/>
          <p:cNvSpPr txBox="1"/>
          <p:nvPr/>
        </p:nvSpPr>
        <p:spPr>
          <a:xfrm>
            <a:off x="188600" y="2092125"/>
            <a:ext cx="260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Load the Library</a:t>
            </a:r>
            <a:endParaRPr sz="1800">
              <a:solidFill>
                <a:schemeClr val="lt1"/>
              </a:solidFill>
            </a:endParaRPr>
          </a:p>
        </p:txBody>
      </p:sp>
      <p:sp>
        <p:nvSpPr>
          <p:cNvPr id="105" name="Google Shape;105;p18"/>
          <p:cNvSpPr txBox="1"/>
          <p:nvPr/>
        </p:nvSpPr>
        <p:spPr>
          <a:xfrm>
            <a:off x="188400" y="3098025"/>
            <a:ext cx="260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Call the Function</a:t>
            </a:r>
            <a:endParaRPr sz="1800">
              <a:solidFill>
                <a:schemeClr val="lt1"/>
              </a:solidFill>
            </a:endParaRPr>
          </a:p>
        </p:txBody>
      </p:sp>
      <p:pic>
        <p:nvPicPr>
          <p:cNvPr id="106" name="Google Shape;106;p18"/>
          <p:cNvPicPr preferRelativeResize="0"/>
          <p:nvPr/>
        </p:nvPicPr>
        <p:blipFill>
          <a:blip r:embed="rId6">
            <a:alphaModFix/>
          </a:blip>
          <a:stretch>
            <a:fillRect/>
          </a:stretch>
        </p:blipFill>
        <p:spPr>
          <a:xfrm>
            <a:off x="2987725" y="3098025"/>
            <a:ext cx="5967876" cy="149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nvSpPr>
        <p:spPr>
          <a:xfrm>
            <a:off x="188600" y="169475"/>
            <a:ext cx="705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Our Console Application</a:t>
            </a:r>
            <a:endParaRPr b="1" sz="1800">
              <a:solidFill>
                <a:schemeClr val="lt1"/>
              </a:solidFill>
              <a:latin typeface="Figtree"/>
              <a:ea typeface="Figtree"/>
              <a:cs typeface="Figtree"/>
              <a:sym typeface="Figtre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0"/>
          <p:cNvSpPr txBox="1"/>
          <p:nvPr/>
        </p:nvSpPr>
        <p:spPr>
          <a:xfrm>
            <a:off x="188600" y="169475"/>
            <a:ext cx="394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Make Mistakes, It’s Part of Learning</a:t>
            </a:r>
            <a:endParaRPr b="1" sz="1800">
              <a:solidFill>
                <a:schemeClr val="lt1"/>
              </a:solidFill>
              <a:latin typeface="Figtree"/>
              <a:ea typeface="Figtree"/>
              <a:cs typeface="Figtree"/>
              <a:sym typeface="Figtree"/>
            </a:endParaRPr>
          </a:p>
        </p:txBody>
      </p:sp>
      <p:pic>
        <p:nvPicPr>
          <p:cNvPr id="117" name="Google Shape;117;p20"/>
          <p:cNvPicPr preferRelativeResize="0"/>
          <p:nvPr/>
        </p:nvPicPr>
        <p:blipFill>
          <a:blip r:embed="rId4">
            <a:alphaModFix/>
          </a:blip>
          <a:stretch>
            <a:fillRect/>
          </a:stretch>
        </p:blipFill>
        <p:spPr>
          <a:xfrm>
            <a:off x="939150" y="1017000"/>
            <a:ext cx="7265700" cy="4126500"/>
          </a:xfrm>
          <a:prstGeom prst="roundRect">
            <a:avLst>
              <a:gd fmla="val 2488" name="adj"/>
            </a:avLst>
          </a:prstGeom>
          <a:noFill/>
          <a:ln>
            <a:noFill/>
          </a:ln>
          <a:effectLst>
            <a:outerShdw blurRad="514350" rotWithShape="0" algn="bl">
              <a:srgbClr val="000000">
                <a:alpha val="50000"/>
              </a:srgbClr>
            </a:outerShdw>
          </a:effectLst>
        </p:spPr>
      </p:pic>
      <p:pic>
        <p:nvPicPr>
          <p:cNvPr id="118" name="Google Shape;118;p20"/>
          <p:cNvPicPr preferRelativeResize="0"/>
          <p:nvPr/>
        </p:nvPicPr>
        <p:blipFill>
          <a:blip r:embed="rId5">
            <a:alphaModFix/>
          </a:blip>
          <a:stretch>
            <a:fillRect/>
          </a:stretch>
        </p:blipFill>
        <p:spPr>
          <a:xfrm>
            <a:off x="0" y="3767144"/>
            <a:ext cx="9144000" cy="1376363"/>
          </a:xfrm>
          <a:prstGeom prst="rect">
            <a:avLst/>
          </a:prstGeom>
          <a:noFill/>
          <a:ln>
            <a:noFill/>
          </a:ln>
        </p:spPr>
      </p:pic>
      <p:pic>
        <p:nvPicPr>
          <p:cNvPr id="119" name="Google Shape;119;p20"/>
          <p:cNvPicPr preferRelativeResize="0"/>
          <p:nvPr/>
        </p:nvPicPr>
        <p:blipFill>
          <a:blip r:embed="rId6">
            <a:alphaModFix/>
          </a:blip>
          <a:stretch>
            <a:fillRect/>
          </a:stretch>
        </p:blipFill>
        <p:spPr>
          <a:xfrm>
            <a:off x="957250" y="1643050"/>
            <a:ext cx="7229475" cy="185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1"/>
          <p:cNvSpPr txBox="1"/>
          <p:nvPr/>
        </p:nvSpPr>
        <p:spPr>
          <a:xfrm>
            <a:off x="188600" y="169475"/>
            <a:ext cx="394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Figtree"/>
                <a:ea typeface="Figtree"/>
                <a:cs typeface="Figtree"/>
                <a:sym typeface="Figtree"/>
              </a:rPr>
              <a:t>Mangled </a:t>
            </a:r>
            <a:r>
              <a:rPr b="1" lang="en" sz="1800">
                <a:solidFill>
                  <a:schemeClr val="lt1"/>
                </a:solidFill>
                <a:latin typeface="Figtree"/>
                <a:ea typeface="Figtree"/>
                <a:cs typeface="Figtree"/>
                <a:sym typeface="Figtree"/>
              </a:rPr>
              <a:t>Method Signature</a:t>
            </a:r>
            <a:endParaRPr b="1" sz="1800">
              <a:solidFill>
                <a:schemeClr val="lt1"/>
              </a:solidFill>
              <a:latin typeface="Figtree"/>
              <a:ea typeface="Figtree"/>
              <a:cs typeface="Figtree"/>
              <a:sym typeface="Figtree"/>
            </a:endParaRPr>
          </a:p>
        </p:txBody>
      </p:sp>
      <p:pic>
        <p:nvPicPr>
          <p:cNvPr id="125" name="Google Shape;125;p21"/>
          <p:cNvPicPr preferRelativeResize="0"/>
          <p:nvPr/>
        </p:nvPicPr>
        <p:blipFill>
          <a:blip r:embed="rId4">
            <a:alphaModFix/>
          </a:blip>
          <a:stretch>
            <a:fillRect/>
          </a:stretch>
        </p:blipFill>
        <p:spPr>
          <a:xfrm>
            <a:off x="188600" y="1688775"/>
            <a:ext cx="8839200" cy="184872"/>
          </a:xfrm>
          <a:prstGeom prst="rect">
            <a:avLst/>
          </a:prstGeom>
          <a:noFill/>
          <a:ln>
            <a:noFill/>
          </a:ln>
        </p:spPr>
      </p:pic>
      <p:sp>
        <p:nvSpPr>
          <p:cNvPr id="126" name="Google Shape;126;p21"/>
          <p:cNvSpPr txBox="1"/>
          <p:nvPr/>
        </p:nvSpPr>
        <p:spPr>
          <a:xfrm>
            <a:off x="188600" y="1074875"/>
            <a:ext cx="569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Mangled Method Signature</a:t>
            </a:r>
            <a:endParaRPr sz="1800">
              <a:solidFill>
                <a:schemeClr val="lt1"/>
              </a:solidFill>
            </a:endParaRPr>
          </a:p>
        </p:txBody>
      </p:sp>
      <p:sp>
        <p:nvSpPr>
          <p:cNvPr id="127" name="Google Shape;127;p21"/>
          <p:cNvSpPr txBox="1"/>
          <p:nvPr/>
        </p:nvSpPr>
        <p:spPr>
          <a:xfrm>
            <a:off x="188600" y="2314225"/>
            <a:ext cx="569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Unm</a:t>
            </a:r>
            <a:r>
              <a:rPr lang="en" sz="1800">
                <a:solidFill>
                  <a:schemeClr val="lt1"/>
                </a:solidFill>
              </a:rPr>
              <a:t>angled Method Signature</a:t>
            </a:r>
            <a:endParaRPr sz="1800">
              <a:solidFill>
                <a:schemeClr val="lt1"/>
              </a:solidFill>
            </a:endParaRPr>
          </a:p>
        </p:txBody>
      </p:sp>
      <p:pic>
        <p:nvPicPr>
          <p:cNvPr id="128" name="Google Shape;128;p21"/>
          <p:cNvPicPr preferRelativeResize="0"/>
          <p:nvPr/>
        </p:nvPicPr>
        <p:blipFill>
          <a:blip r:embed="rId5">
            <a:alphaModFix/>
          </a:blip>
          <a:stretch>
            <a:fillRect/>
          </a:stretch>
        </p:blipFill>
        <p:spPr>
          <a:xfrm>
            <a:off x="188600" y="2931250"/>
            <a:ext cx="8839199" cy="206095"/>
          </a:xfrm>
          <a:prstGeom prst="rect">
            <a:avLst/>
          </a:prstGeom>
          <a:noFill/>
          <a:ln>
            <a:noFill/>
          </a:ln>
        </p:spPr>
      </p:pic>
      <p:sp>
        <p:nvSpPr>
          <p:cNvPr id="129" name="Google Shape;129;p21"/>
          <p:cNvSpPr txBox="1"/>
          <p:nvPr/>
        </p:nvSpPr>
        <p:spPr>
          <a:xfrm>
            <a:off x="409575" y="4532025"/>
            <a:ext cx="639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rPr>
              <a:t>Use </a:t>
            </a:r>
            <a:r>
              <a:rPr i="1" lang="en" sz="1500">
                <a:solidFill>
                  <a:schemeClr val="lt1"/>
                </a:solidFill>
              </a:rPr>
              <a:t>extern “C” </a:t>
            </a:r>
            <a:r>
              <a:rPr lang="en" sz="1500">
                <a:solidFill>
                  <a:schemeClr val="lt1"/>
                </a:solidFill>
              </a:rPr>
              <a:t>or a module definition (.def) file to avoid name mangling</a:t>
            </a:r>
            <a:endParaRPr sz="1500">
              <a:solidFill>
                <a:schemeClr val="lt1"/>
              </a:solidFill>
            </a:endParaRPr>
          </a:p>
        </p:txBody>
      </p:sp>
      <p:pic>
        <p:nvPicPr>
          <p:cNvPr id="130" name="Google Shape;130;p21"/>
          <p:cNvPicPr preferRelativeResize="0"/>
          <p:nvPr/>
        </p:nvPicPr>
        <p:blipFill>
          <a:blip r:embed="rId6">
            <a:alphaModFix/>
          </a:blip>
          <a:stretch>
            <a:fillRect/>
          </a:stretch>
        </p:blipFill>
        <p:spPr>
          <a:xfrm>
            <a:off x="765700" y="4194945"/>
            <a:ext cx="1162050" cy="257175"/>
          </a:xfrm>
          <a:prstGeom prst="rect">
            <a:avLst/>
          </a:prstGeom>
          <a:noFill/>
          <a:ln>
            <a:noFill/>
          </a:ln>
        </p:spPr>
      </p:pic>
      <p:pic>
        <p:nvPicPr>
          <p:cNvPr id="131" name="Google Shape;131;p21"/>
          <p:cNvPicPr preferRelativeResize="0"/>
          <p:nvPr/>
        </p:nvPicPr>
        <p:blipFill>
          <a:blip r:embed="rId7">
            <a:alphaModFix/>
          </a:blip>
          <a:stretch>
            <a:fillRect/>
          </a:stretch>
        </p:blipFill>
        <p:spPr>
          <a:xfrm>
            <a:off x="6600825" y="3606725"/>
            <a:ext cx="2426975" cy="1272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